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24CDEC9C-641E-4566-93B6-4734F8417934}" type="datetimeFigureOut">
              <a:rPr lang="tr-TR" smtClean="0"/>
              <a:t>31.8.2015</a:t>
            </a:fld>
            <a:endParaRPr lang="tr-TR"/>
          </a:p>
        </p:txBody>
      </p:sp>
      <p:sp>
        <p:nvSpPr>
          <p:cNvPr id="20" name="19 Altbilgi Yer Tutucusu"/>
          <p:cNvSpPr>
            <a:spLocks noGrp="1"/>
          </p:cNvSpPr>
          <p:nvPr>
            <p:ph type="ftr" sz="quarter" idx="11"/>
          </p:nvPr>
        </p:nvSpPr>
        <p:spPr/>
        <p:txBody>
          <a:bodyPr/>
          <a:lstStyle>
            <a:extLst/>
          </a:lstStyle>
          <a:p>
            <a:endParaRPr lang="tr-TR"/>
          </a:p>
        </p:txBody>
      </p:sp>
      <p:sp>
        <p:nvSpPr>
          <p:cNvPr id="10" name="9 Slayt Numarası Yer Tutucusu"/>
          <p:cNvSpPr>
            <a:spLocks noGrp="1"/>
          </p:cNvSpPr>
          <p:nvPr>
            <p:ph type="sldNum" sz="quarter" idx="12"/>
          </p:nvPr>
        </p:nvSpPr>
        <p:spPr/>
        <p:txBody>
          <a:bodyPr/>
          <a:lstStyle>
            <a:extLst/>
          </a:lstStyle>
          <a:p>
            <a:fld id="{EB15FBD2-6057-403F-8175-FEB2DB477A3B}" type="slidenum">
              <a:rPr lang="tr-TR" smtClean="0"/>
              <a:t>‹#›</a:t>
            </a:fld>
            <a:endParaRPr lang="tr-TR"/>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4CDEC9C-641E-4566-93B6-4734F8417934}" type="datetimeFigureOut">
              <a:rPr lang="tr-TR" smtClean="0"/>
              <a:t>31.8.2015</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EB15FBD2-6057-403F-8175-FEB2DB477A3B}"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4CDEC9C-641E-4566-93B6-4734F8417934}" type="datetimeFigureOut">
              <a:rPr lang="tr-TR" smtClean="0"/>
              <a:t>31.8.2015</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EB15FBD2-6057-403F-8175-FEB2DB477A3B}"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4CDEC9C-641E-4566-93B6-4734F8417934}" type="datetimeFigureOut">
              <a:rPr lang="tr-TR" smtClean="0"/>
              <a:t>31.8.2015</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EB15FBD2-6057-403F-8175-FEB2DB477A3B}"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24CDEC9C-641E-4566-93B6-4734F8417934}" type="datetimeFigureOut">
              <a:rPr lang="tr-TR" smtClean="0"/>
              <a:t>31.8.2015</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EB15FBD2-6057-403F-8175-FEB2DB477A3B}" type="slidenum">
              <a:rPr lang="tr-TR" smtClean="0"/>
              <a:t>‹#›</a:t>
            </a:fld>
            <a:endParaRPr lang="tr-TR"/>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24CDEC9C-641E-4566-93B6-4734F8417934}" type="datetimeFigureOut">
              <a:rPr lang="tr-TR" smtClean="0"/>
              <a:t>31.8.2015</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EB15FBD2-6057-403F-8175-FEB2DB477A3B}"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24CDEC9C-641E-4566-93B6-4734F8417934}" type="datetimeFigureOut">
              <a:rPr lang="tr-TR" smtClean="0"/>
              <a:t>31.8.2015</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EB15FBD2-6057-403F-8175-FEB2DB477A3B}"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24CDEC9C-641E-4566-93B6-4734F8417934}" type="datetimeFigureOut">
              <a:rPr lang="tr-TR" smtClean="0"/>
              <a:t>31.8.2015</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EB15FBD2-6057-403F-8175-FEB2DB477A3B}"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Veri Yer Tutucusu"/>
          <p:cNvSpPr>
            <a:spLocks noGrp="1"/>
          </p:cNvSpPr>
          <p:nvPr>
            <p:ph type="dt" sz="half" idx="10"/>
          </p:nvPr>
        </p:nvSpPr>
        <p:spPr/>
        <p:txBody>
          <a:bodyPr/>
          <a:lstStyle>
            <a:extLst/>
          </a:lstStyle>
          <a:p>
            <a:fld id="{24CDEC9C-641E-4566-93B6-4734F8417934}" type="datetimeFigureOut">
              <a:rPr lang="tr-TR" smtClean="0"/>
              <a:t>31.8.2015</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EB15FBD2-6057-403F-8175-FEB2DB477A3B}" type="slidenum">
              <a:rPr lang="tr-TR" smtClean="0"/>
              <a:t>‹#›</a:t>
            </a:fld>
            <a:endParaRPr lang="tr-TR"/>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24CDEC9C-641E-4566-93B6-4734F8417934}" type="datetimeFigureOut">
              <a:rPr lang="tr-TR" smtClean="0"/>
              <a:t>31.8.2015</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EB15FBD2-6057-403F-8175-FEB2DB477A3B}"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24CDEC9C-641E-4566-93B6-4734F8417934}" type="datetimeFigureOut">
              <a:rPr lang="tr-TR" smtClean="0"/>
              <a:t>31.8.2015</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EB15FBD2-6057-403F-8175-FEB2DB477A3B}" type="slidenum">
              <a:rPr lang="tr-TR" smtClean="0"/>
              <a:t>‹#›</a:t>
            </a:fld>
            <a:endParaRPr lang="tr-TR"/>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4CDEC9C-641E-4566-93B6-4734F8417934}" type="datetimeFigureOut">
              <a:rPr lang="tr-TR" smtClean="0"/>
              <a:t>31.8.2015</a:t>
            </a:fld>
            <a:endParaRPr lang="tr-TR"/>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B15FBD2-6057-403F-8175-FEB2DB477A3B}" type="slidenum">
              <a:rPr lang="tr-TR" smtClean="0"/>
              <a:t>‹#›</a:t>
            </a:fld>
            <a:endParaRPr lang="tr-TR"/>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428728" y="1428736"/>
            <a:ext cx="7406640" cy="1472184"/>
          </a:xfrm>
        </p:spPr>
        <p:txBody>
          <a:bodyPr>
            <a:normAutofit/>
          </a:bodyPr>
          <a:lstStyle/>
          <a:p>
            <a:r>
              <a:rPr lang="tr-TR" dirty="0" smtClean="0"/>
              <a:t>STUDENTS IN ÇANAKKALE WARS</a:t>
            </a:r>
            <a:endParaRPr lang="tr-TR" dirty="0"/>
          </a:p>
        </p:txBody>
      </p:sp>
      <p:sp>
        <p:nvSpPr>
          <p:cNvPr id="3" name="2 Alt Başlık"/>
          <p:cNvSpPr>
            <a:spLocks noGrp="1"/>
          </p:cNvSpPr>
          <p:nvPr>
            <p:ph type="subTitle" idx="1"/>
          </p:nvPr>
        </p:nvSpPr>
        <p:spPr>
          <a:xfrm>
            <a:off x="1428728" y="3500438"/>
            <a:ext cx="7215238" cy="1428760"/>
          </a:xfrm>
        </p:spPr>
        <p:txBody>
          <a:bodyPr/>
          <a:lstStyle/>
          <a:p>
            <a:r>
              <a:rPr lang="en-GB" dirty="0" smtClean="0"/>
              <a:t>“We buried a university in Çanakkale.”</a:t>
            </a:r>
            <a:endParaRPr lang="tr-TR" dirty="0" smtClean="0"/>
          </a:p>
          <a:p>
            <a:r>
              <a:rPr lang="tr-TR" dirty="0" smtClean="0"/>
              <a:t>			</a:t>
            </a:r>
            <a:r>
              <a:rPr lang="en-GB" dirty="0" smtClean="0"/>
              <a:t>Mustafa </a:t>
            </a:r>
            <a:r>
              <a:rPr lang="en-GB" dirty="0" err="1" smtClean="0"/>
              <a:t>Kemal</a:t>
            </a:r>
            <a:endParaRPr lang="tr-TR" dirty="0" smtClean="0"/>
          </a:p>
          <a:p>
            <a:endParaRPr lang="tr-TR" dirty="0"/>
          </a:p>
        </p:txBody>
      </p:sp>
      <p:pic>
        <p:nvPicPr>
          <p:cNvPr id="4" name="3 Resim" descr="indir.jpg"/>
          <p:cNvPicPr>
            <a:picLocks noChangeAspect="1"/>
          </p:cNvPicPr>
          <p:nvPr/>
        </p:nvPicPr>
        <p:blipFill>
          <a:blip r:embed="rId2"/>
          <a:stretch>
            <a:fillRect/>
          </a:stretch>
        </p:blipFill>
        <p:spPr>
          <a:xfrm>
            <a:off x="6929454" y="2571744"/>
            <a:ext cx="1790700" cy="256222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357290" y="2714620"/>
            <a:ext cx="7498080" cy="1143000"/>
          </a:xfrm>
        </p:spPr>
        <p:txBody>
          <a:bodyPr/>
          <a:lstStyle/>
          <a:p>
            <a:pPr algn="ctr"/>
            <a:r>
              <a:rPr lang="tr-TR" dirty="0" smtClean="0"/>
              <a:t>THE END</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638"/>
            <a:ext cx="7498080" cy="2082792"/>
          </a:xfrm>
        </p:spPr>
        <p:txBody>
          <a:bodyPr>
            <a:noAutofit/>
          </a:bodyPr>
          <a:lstStyle/>
          <a:p>
            <a:r>
              <a:rPr lang="en-GB" sz="2800" dirty="0" smtClean="0"/>
              <a:t>The Dardanelles campaign is the most important front line of the Great War from the perspective of Turkish history. Turks won a certain victory in Çanakkale but lost many of its educated youth there</a:t>
            </a:r>
            <a:endParaRPr lang="tr-TR" sz="2800" dirty="0"/>
          </a:p>
        </p:txBody>
      </p:sp>
      <p:pic>
        <p:nvPicPr>
          <p:cNvPr id="4" name="3 İçerik Yer Tutucusu" descr="reserve offciers learn.jpg"/>
          <p:cNvPicPr>
            <a:picLocks noGrp="1" noChangeAspect="1"/>
          </p:cNvPicPr>
          <p:nvPr>
            <p:ph idx="1"/>
          </p:nvPr>
        </p:nvPicPr>
        <p:blipFill>
          <a:blip r:embed="rId2"/>
          <a:stretch>
            <a:fillRect/>
          </a:stretch>
        </p:blipFill>
        <p:spPr>
          <a:xfrm>
            <a:off x="2857488" y="2143116"/>
            <a:ext cx="4384456" cy="3319462"/>
          </a:xfrm>
        </p:spPr>
      </p:pic>
      <p:sp>
        <p:nvSpPr>
          <p:cNvPr id="5" name="4 Metin kutusu"/>
          <p:cNvSpPr txBox="1"/>
          <p:nvPr/>
        </p:nvSpPr>
        <p:spPr>
          <a:xfrm>
            <a:off x="2643174" y="5643578"/>
            <a:ext cx="4643470" cy="369332"/>
          </a:xfrm>
          <a:prstGeom prst="rect">
            <a:avLst/>
          </a:prstGeom>
          <a:noFill/>
        </p:spPr>
        <p:txBody>
          <a:bodyPr wrap="square" rtlCol="0">
            <a:spAutoFit/>
          </a:bodyPr>
          <a:lstStyle/>
          <a:p>
            <a:r>
              <a:rPr lang="tr-TR" dirty="0" err="1" smtClean="0"/>
              <a:t>Reserve</a:t>
            </a:r>
            <a:r>
              <a:rPr lang="tr-TR" dirty="0" smtClean="0"/>
              <a:t> </a:t>
            </a:r>
            <a:r>
              <a:rPr lang="tr-TR" dirty="0" err="1" smtClean="0"/>
              <a:t>officers</a:t>
            </a:r>
            <a:r>
              <a:rPr lang="tr-TR" dirty="0" smtClean="0"/>
              <a:t> </a:t>
            </a:r>
            <a:r>
              <a:rPr lang="tr-TR" dirty="0" err="1" smtClean="0"/>
              <a:t>during</a:t>
            </a:r>
            <a:r>
              <a:rPr lang="tr-TR" dirty="0" smtClean="0"/>
              <a:t> </a:t>
            </a:r>
            <a:r>
              <a:rPr lang="tr-TR" dirty="0" err="1" smtClean="0"/>
              <a:t>army</a:t>
            </a:r>
            <a:r>
              <a:rPr lang="tr-TR" dirty="0" smtClean="0"/>
              <a:t> </a:t>
            </a:r>
            <a:r>
              <a:rPr lang="tr-TR" dirty="0" err="1" smtClean="0"/>
              <a:t>training</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638"/>
            <a:ext cx="7498080" cy="2082792"/>
          </a:xfrm>
        </p:spPr>
        <p:txBody>
          <a:bodyPr>
            <a:noAutofit/>
          </a:bodyPr>
          <a:lstStyle/>
          <a:p>
            <a:r>
              <a:rPr lang="en-GB" sz="2400" dirty="0" smtClean="0"/>
              <a:t>Technology and military equipment failure during the war created a disadvantageous situation for the Turkish side. Heavy casualties because of artillery shelling and bayonet </a:t>
            </a:r>
            <a:r>
              <a:rPr lang="en-GB" sz="2400" dirty="0" smtClean="0"/>
              <a:t>charge</a:t>
            </a:r>
            <a:r>
              <a:rPr lang="tr-TR" sz="2400" dirty="0" smtClean="0"/>
              <a:t>s</a:t>
            </a:r>
            <a:r>
              <a:rPr lang="en-GB" sz="2400" dirty="0" smtClean="0"/>
              <a:t> </a:t>
            </a:r>
            <a:r>
              <a:rPr lang="en-GB" sz="2400" dirty="0" smtClean="0"/>
              <a:t>increased the demand for fresh units and new </a:t>
            </a:r>
            <a:r>
              <a:rPr lang="en-GB" sz="2400" dirty="0" smtClean="0"/>
              <a:t>officers</a:t>
            </a:r>
            <a:r>
              <a:rPr lang="tr-TR" sz="2400" dirty="0" smtClean="0"/>
              <a:t>.</a:t>
            </a:r>
            <a:endParaRPr lang="tr-TR" sz="2400" dirty="0"/>
          </a:p>
        </p:txBody>
      </p:sp>
      <p:pic>
        <p:nvPicPr>
          <p:cNvPr id="4" name="3 İçerik Yer Tutucusu" descr="1803g11.jpg"/>
          <p:cNvPicPr>
            <a:picLocks noGrp="1" noChangeAspect="1"/>
          </p:cNvPicPr>
          <p:nvPr>
            <p:ph idx="1"/>
          </p:nvPr>
        </p:nvPicPr>
        <p:blipFill>
          <a:blip r:embed="rId2"/>
          <a:stretch>
            <a:fillRect/>
          </a:stretch>
        </p:blipFill>
        <p:spPr>
          <a:xfrm>
            <a:off x="1785918" y="2643182"/>
            <a:ext cx="5959118" cy="1914525"/>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638"/>
            <a:ext cx="7498080" cy="2511420"/>
          </a:xfrm>
        </p:spPr>
        <p:txBody>
          <a:bodyPr>
            <a:noAutofit/>
          </a:bodyPr>
          <a:lstStyle/>
          <a:p>
            <a:r>
              <a:rPr lang="en-GB" sz="2800" dirty="0" smtClean="0"/>
              <a:t>May 19, 1915 high school senior students (last grade student) across the country were recruited as sergeants. When we take the volunteer students into account, the recruitment age fell down to fifteen. </a:t>
            </a:r>
            <a:r>
              <a:rPr lang="tr-TR" sz="2800" dirty="0" smtClean="0"/>
              <a:t/>
            </a:r>
            <a:br>
              <a:rPr lang="tr-TR" sz="2800" dirty="0" smtClean="0"/>
            </a:br>
            <a:endParaRPr lang="tr-TR" sz="2800" dirty="0"/>
          </a:p>
        </p:txBody>
      </p:sp>
      <p:pic>
        <p:nvPicPr>
          <p:cNvPr id="4" name="3 İçerik Yer Tutucusu" descr="Kınalı-Aliler.jpg"/>
          <p:cNvPicPr>
            <a:picLocks noGrp="1" noChangeAspect="1"/>
          </p:cNvPicPr>
          <p:nvPr>
            <p:ph idx="1"/>
          </p:nvPr>
        </p:nvPicPr>
        <p:blipFill>
          <a:blip r:embed="rId2" cstate="print"/>
          <a:stretch>
            <a:fillRect/>
          </a:stretch>
        </p:blipFill>
        <p:spPr>
          <a:xfrm>
            <a:off x="3571868" y="2214554"/>
            <a:ext cx="2786082" cy="3885615"/>
          </a:xfrm>
        </p:spPr>
      </p:pic>
      <p:sp>
        <p:nvSpPr>
          <p:cNvPr id="5" name="4 Metin kutusu"/>
          <p:cNvSpPr txBox="1"/>
          <p:nvPr/>
        </p:nvSpPr>
        <p:spPr>
          <a:xfrm>
            <a:off x="2571736" y="6143644"/>
            <a:ext cx="4786346" cy="369332"/>
          </a:xfrm>
          <a:prstGeom prst="rect">
            <a:avLst/>
          </a:prstGeom>
          <a:noFill/>
        </p:spPr>
        <p:txBody>
          <a:bodyPr wrap="square" rtlCol="0">
            <a:spAutoFit/>
          </a:bodyPr>
          <a:lstStyle/>
          <a:p>
            <a:r>
              <a:rPr lang="tr-TR" dirty="0" smtClean="0"/>
              <a:t>A </a:t>
            </a:r>
            <a:r>
              <a:rPr lang="tr-TR" dirty="0" err="1" smtClean="0"/>
              <a:t>fifteen</a:t>
            </a:r>
            <a:r>
              <a:rPr lang="tr-TR" dirty="0" smtClean="0"/>
              <a:t> </a:t>
            </a:r>
            <a:r>
              <a:rPr lang="tr-TR" dirty="0" err="1" smtClean="0"/>
              <a:t>year</a:t>
            </a:r>
            <a:r>
              <a:rPr lang="tr-TR" dirty="0" smtClean="0"/>
              <a:t> </a:t>
            </a:r>
            <a:r>
              <a:rPr lang="tr-TR" dirty="0" err="1" smtClean="0"/>
              <a:t>old</a:t>
            </a:r>
            <a:r>
              <a:rPr lang="tr-TR" dirty="0" smtClean="0"/>
              <a:t> </a:t>
            </a:r>
            <a:r>
              <a:rPr lang="tr-TR" dirty="0" err="1" smtClean="0"/>
              <a:t>volunteer</a:t>
            </a:r>
            <a:r>
              <a:rPr lang="tr-TR" dirty="0" smtClean="0"/>
              <a:t> </a:t>
            </a:r>
            <a:r>
              <a:rPr lang="tr-TR" dirty="0" err="1" smtClean="0"/>
              <a:t>water</a:t>
            </a:r>
            <a:r>
              <a:rPr lang="tr-TR" dirty="0" smtClean="0"/>
              <a:t>-</a:t>
            </a:r>
            <a:r>
              <a:rPr lang="tr-TR" dirty="0" err="1" smtClean="0"/>
              <a:t>carrier</a:t>
            </a:r>
            <a:r>
              <a:rPr lang="tr-TR" dirty="0" smtClean="0"/>
              <a:t> boy</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357290" y="357166"/>
            <a:ext cx="7498080" cy="1643074"/>
          </a:xfrm>
        </p:spPr>
        <p:txBody>
          <a:bodyPr>
            <a:noAutofit/>
          </a:bodyPr>
          <a:lstStyle/>
          <a:p>
            <a:r>
              <a:rPr lang="tr-TR" sz="2800" dirty="0" err="1" smtClean="0"/>
              <a:t>Darül</a:t>
            </a:r>
            <a:r>
              <a:rPr lang="tr-TR" sz="2800" dirty="0" smtClean="0"/>
              <a:t> </a:t>
            </a:r>
            <a:r>
              <a:rPr lang="tr-TR" sz="2800" dirty="0" err="1" smtClean="0"/>
              <a:t>Fünün</a:t>
            </a:r>
            <a:r>
              <a:rPr lang="tr-TR" sz="2800" dirty="0" smtClean="0"/>
              <a:t> (</a:t>
            </a:r>
            <a:r>
              <a:rPr lang="tr-TR" sz="2800" dirty="0" err="1" smtClean="0"/>
              <a:t>Istanbul</a:t>
            </a:r>
            <a:r>
              <a:rPr lang="tr-TR" sz="2800" dirty="0" smtClean="0"/>
              <a:t> </a:t>
            </a:r>
            <a:r>
              <a:rPr lang="tr-TR" sz="2800" dirty="0" err="1" smtClean="0"/>
              <a:t>University</a:t>
            </a:r>
            <a:r>
              <a:rPr lang="tr-TR" sz="2800" dirty="0" smtClean="0"/>
              <a:t>)</a:t>
            </a:r>
            <a:r>
              <a:rPr lang="en-GB" sz="2800" dirty="0" smtClean="0"/>
              <a:t>were </a:t>
            </a:r>
            <a:r>
              <a:rPr lang="en-GB" sz="2800" dirty="0" smtClean="0"/>
              <a:t>closed because almost all school students were sent to the front and the building was used as a military hospital. </a:t>
            </a:r>
            <a:endParaRPr lang="tr-TR" sz="2800" dirty="0"/>
          </a:p>
        </p:txBody>
      </p:sp>
      <p:pic>
        <p:nvPicPr>
          <p:cNvPr id="4" name="3 İçerik Yer Tutucusu" descr="IstanbulUniversitesi-1.jpg"/>
          <p:cNvPicPr>
            <a:picLocks noGrp="1" noChangeAspect="1"/>
          </p:cNvPicPr>
          <p:nvPr>
            <p:ph idx="1"/>
          </p:nvPr>
        </p:nvPicPr>
        <p:blipFill>
          <a:blip r:embed="rId2"/>
          <a:stretch>
            <a:fillRect/>
          </a:stretch>
        </p:blipFill>
        <p:spPr>
          <a:xfrm>
            <a:off x="2327275" y="2143125"/>
            <a:ext cx="5715000" cy="3409950"/>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638"/>
            <a:ext cx="7498080" cy="2439982"/>
          </a:xfrm>
        </p:spPr>
        <p:txBody>
          <a:bodyPr>
            <a:noAutofit/>
          </a:bodyPr>
          <a:lstStyle/>
          <a:p>
            <a:r>
              <a:rPr lang="en-GB" sz="2800" dirty="0" err="1" smtClean="0"/>
              <a:t>Galatasaray</a:t>
            </a:r>
            <a:r>
              <a:rPr lang="en-GB" sz="2800" dirty="0" smtClean="0"/>
              <a:t> </a:t>
            </a:r>
            <a:r>
              <a:rPr lang="en-GB" sz="2800" dirty="0" err="1" smtClean="0"/>
              <a:t>Lisesi</a:t>
            </a:r>
            <a:r>
              <a:rPr lang="en-GB" sz="2800" dirty="0" smtClean="0"/>
              <a:t>, which is the oldest school of Turkey, had 60 graduates in 1912; however, the number fell dramatically during the WWI. It had 18 graduates in 1915, 4 in 1916 and 5 in 1917. </a:t>
            </a:r>
            <a:endParaRPr lang="tr-TR" sz="2800" dirty="0"/>
          </a:p>
        </p:txBody>
      </p:sp>
      <p:pic>
        <p:nvPicPr>
          <p:cNvPr id="4" name="3 İçerik Yer Tutucusu" descr="ads_z3.PNG"/>
          <p:cNvPicPr>
            <a:picLocks noGrp="1" noChangeAspect="1"/>
          </p:cNvPicPr>
          <p:nvPr>
            <p:ph idx="1"/>
          </p:nvPr>
        </p:nvPicPr>
        <p:blipFill>
          <a:blip r:embed="rId2"/>
          <a:stretch>
            <a:fillRect/>
          </a:stretch>
        </p:blipFill>
        <p:spPr>
          <a:xfrm>
            <a:off x="3786182" y="2571744"/>
            <a:ext cx="2143140" cy="2842941"/>
          </a:xfrm>
        </p:spPr>
      </p:pic>
      <p:sp>
        <p:nvSpPr>
          <p:cNvPr id="5" name="4 Metin kutusu"/>
          <p:cNvSpPr txBox="1"/>
          <p:nvPr/>
        </p:nvSpPr>
        <p:spPr>
          <a:xfrm>
            <a:off x="3428992" y="5643578"/>
            <a:ext cx="3929090" cy="369332"/>
          </a:xfrm>
          <a:prstGeom prst="rect">
            <a:avLst/>
          </a:prstGeom>
          <a:noFill/>
        </p:spPr>
        <p:txBody>
          <a:bodyPr wrap="square" rtlCol="0">
            <a:spAutoFit/>
          </a:bodyPr>
          <a:lstStyle/>
          <a:p>
            <a:r>
              <a:rPr lang="tr-TR" dirty="0" smtClean="0"/>
              <a:t>Galatasaray </a:t>
            </a:r>
            <a:r>
              <a:rPr lang="tr-TR" dirty="0" err="1" smtClean="0"/>
              <a:t>High</a:t>
            </a:r>
            <a:r>
              <a:rPr lang="tr-TR" dirty="0" smtClean="0"/>
              <a:t> </a:t>
            </a:r>
            <a:r>
              <a:rPr lang="tr-TR" dirty="0" err="1" smtClean="0"/>
              <a:t>School</a:t>
            </a:r>
            <a:r>
              <a:rPr lang="tr-TR" dirty="0" smtClean="0"/>
              <a:t> Logo</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638"/>
            <a:ext cx="7498080" cy="2154230"/>
          </a:xfrm>
        </p:spPr>
        <p:txBody>
          <a:bodyPr>
            <a:noAutofit/>
          </a:bodyPr>
          <a:lstStyle/>
          <a:p>
            <a:r>
              <a:rPr lang="en-GB" sz="2400" dirty="0" err="1" smtClean="0"/>
              <a:t>Balıkesir</a:t>
            </a:r>
            <a:r>
              <a:rPr lang="en-GB" sz="2400" dirty="0" smtClean="0"/>
              <a:t> High School gave 98 martyrs at Dardanelles In 1917, the same school gave only two graduates. Sivas High School students who were going to the Dardanelles in 1915 wrote "Sir, we're going to the Dardanelles. Pray for us.” on the board. </a:t>
            </a:r>
            <a:endParaRPr lang="tr-TR" sz="2400" dirty="0"/>
          </a:p>
        </p:txBody>
      </p:sp>
      <p:pic>
        <p:nvPicPr>
          <p:cNvPr id="4" name="3 İçerik Yer Tutucusu" descr="istanbul lisesi gönlülü.jpg"/>
          <p:cNvPicPr>
            <a:picLocks noGrp="1" noChangeAspect="1"/>
          </p:cNvPicPr>
          <p:nvPr>
            <p:ph idx="1"/>
          </p:nvPr>
        </p:nvPicPr>
        <p:blipFill>
          <a:blip r:embed="rId2"/>
          <a:stretch>
            <a:fillRect/>
          </a:stretch>
        </p:blipFill>
        <p:spPr>
          <a:xfrm>
            <a:off x="2357422" y="2714620"/>
            <a:ext cx="5334000" cy="3421380"/>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638"/>
            <a:ext cx="7498080" cy="2439982"/>
          </a:xfrm>
        </p:spPr>
        <p:txBody>
          <a:bodyPr>
            <a:noAutofit/>
          </a:bodyPr>
          <a:lstStyle/>
          <a:p>
            <a:r>
              <a:rPr lang="en-GB" sz="3600" dirty="0" err="1" smtClean="0"/>
              <a:t>Mekteb-i</a:t>
            </a:r>
            <a:r>
              <a:rPr lang="en-GB" sz="3600" dirty="0" smtClean="0"/>
              <a:t> </a:t>
            </a:r>
            <a:r>
              <a:rPr lang="en-GB" sz="3600" dirty="0" err="1" smtClean="0"/>
              <a:t>Sultani</a:t>
            </a:r>
            <a:r>
              <a:rPr lang="en-GB" sz="3600" dirty="0" smtClean="0"/>
              <a:t> changed its name as </a:t>
            </a:r>
            <a:r>
              <a:rPr lang="en-GB" sz="3600" dirty="0" err="1" smtClean="0"/>
              <a:t>Galatasaray</a:t>
            </a:r>
            <a:r>
              <a:rPr lang="en-GB" sz="3600" dirty="0" smtClean="0"/>
              <a:t> </a:t>
            </a:r>
            <a:r>
              <a:rPr lang="en-GB" sz="3600" dirty="0" err="1" smtClean="0"/>
              <a:t>Lisesi</a:t>
            </a:r>
            <a:r>
              <a:rPr lang="en-GB" sz="3600" dirty="0" smtClean="0"/>
              <a:t> after the republic era and has been the country’s opening window to the west. </a:t>
            </a:r>
            <a:endParaRPr lang="tr-TR" sz="3600" dirty="0"/>
          </a:p>
        </p:txBody>
      </p:sp>
      <p:pic>
        <p:nvPicPr>
          <p:cNvPr id="4" name="3 İçerik Yer Tutucusu" descr="galatasaraylisesi.png"/>
          <p:cNvPicPr>
            <a:picLocks noGrp="1" noChangeAspect="1"/>
          </p:cNvPicPr>
          <p:nvPr>
            <p:ph idx="1"/>
          </p:nvPr>
        </p:nvPicPr>
        <p:blipFill>
          <a:blip r:embed="rId2"/>
          <a:stretch>
            <a:fillRect/>
          </a:stretch>
        </p:blipFill>
        <p:spPr>
          <a:xfrm>
            <a:off x="1571604" y="3714752"/>
            <a:ext cx="6569030" cy="1928826"/>
          </a:xfrm>
        </p:spPr>
      </p:pic>
      <p:sp>
        <p:nvSpPr>
          <p:cNvPr id="5" name="4 Metin kutusu"/>
          <p:cNvSpPr txBox="1"/>
          <p:nvPr/>
        </p:nvSpPr>
        <p:spPr>
          <a:xfrm>
            <a:off x="2285984" y="5786454"/>
            <a:ext cx="5000660" cy="369332"/>
          </a:xfrm>
          <a:prstGeom prst="rect">
            <a:avLst/>
          </a:prstGeom>
          <a:noFill/>
        </p:spPr>
        <p:txBody>
          <a:bodyPr wrap="square" rtlCol="0">
            <a:spAutoFit/>
          </a:bodyPr>
          <a:lstStyle/>
          <a:p>
            <a:r>
              <a:rPr lang="tr-TR" dirty="0" smtClean="0"/>
              <a:t>Modern </a:t>
            </a:r>
            <a:r>
              <a:rPr lang="tr-TR" dirty="0" err="1" smtClean="0"/>
              <a:t>building</a:t>
            </a:r>
            <a:r>
              <a:rPr lang="tr-TR" dirty="0" smtClean="0"/>
              <a:t> of Galatasaray </a:t>
            </a:r>
            <a:r>
              <a:rPr lang="tr-TR" dirty="0" err="1" smtClean="0"/>
              <a:t>High</a:t>
            </a:r>
            <a:r>
              <a:rPr lang="tr-TR" dirty="0" smtClean="0"/>
              <a:t> </a:t>
            </a:r>
            <a:r>
              <a:rPr lang="tr-TR" dirty="0" err="1" smtClean="0"/>
              <a:t>School</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638"/>
            <a:ext cx="7498080" cy="2797172"/>
          </a:xfrm>
        </p:spPr>
        <p:txBody>
          <a:bodyPr>
            <a:noAutofit/>
          </a:bodyPr>
          <a:lstStyle/>
          <a:p>
            <a:r>
              <a:rPr lang="en-GB" sz="2800" dirty="0" smtClean="0"/>
              <a:t>The major problem was the lack of educated people who would adopt and explain to the grassroots. To explain the benefits of a modern and secular state to the people who lived as the subjects of a Sultan for centuries was a tough job </a:t>
            </a:r>
            <a:endParaRPr lang="tr-TR" sz="2800" dirty="0"/>
          </a:p>
        </p:txBody>
      </p:sp>
      <p:pic>
        <p:nvPicPr>
          <p:cNvPr id="4" name="3 İçerik Yer Tutucusu" descr="indir.jpg"/>
          <p:cNvPicPr>
            <a:picLocks noGrp="1" noChangeAspect="1"/>
          </p:cNvPicPr>
          <p:nvPr>
            <p:ph idx="1"/>
          </p:nvPr>
        </p:nvPicPr>
        <p:blipFill>
          <a:blip r:embed="rId2"/>
          <a:stretch>
            <a:fillRect/>
          </a:stretch>
        </p:blipFill>
        <p:spPr>
          <a:xfrm>
            <a:off x="1500166" y="3143248"/>
            <a:ext cx="3071834" cy="3398446"/>
          </a:xfrm>
        </p:spPr>
      </p:pic>
      <p:sp>
        <p:nvSpPr>
          <p:cNvPr id="5" name="4 Metin kutusu"/>
          <p:cNvSpPr txBox="1"/>
          <p:nvPr/>
        </p:nvSpPr>
        <p:spPr>
          <a:xfrm>
            <a:off x="5143504" y="4071942"/>
            <a:ext cx="3071834" cy="646331"/>
          </a:xfrm>
          <a:prstGeom prst="rect">
            <a:avLst/>
          </a:prstGeom>
          <a:noFill/>
        </p:spPr>
        <p:txBody>
          <a:bodyPr wrap="square" rtlCol="0">
            <a:spAutoFit/>
          </a:bodyPr>
          <a:lstStyle/>
          <a:p>
            <a:r>
              <a:rPr lang="tr-TR" dirty="0" smtClean="0"/>
              <a:t>Mustafa Kemal </a:t>
            </a:r>
            <a:r>
              <a:rPr lang="tr-TR" dirty="0" err="1" smtClean="0"/>
              <a:t>during</a:t>
            </a:r>
            <a:r>
              <a:rPr lang="tr-TR" dirty="0" smtClean="0"/>
              <a:t> </a:t>
            </a:r>
            <a:r>
              <a:rPr lang="tr-TR" dirty="0" err="1" smtClean="0"/>
              <a:t>alphabet</a:t>
            </a:r>
            <a:r>
              <a:rPr lang="tr-TR" dirty="0" smtClean="0"/>
              <a:t> </a:t>
            </a:r>
            <a:r>
              <a:rPr lang="tr-TR" dirty="0" err="1" smtClean="0"/>
              <a:t>revolution</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19</TotalTime>
  <Words>337</Words>
  <Application>Microsoft Office PowerPoint</Application>
  <PresentationFormat>Ekran Gösterisi (4:3)</PresentationFormat>
  <Paragraphs>17</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Gündönümü</vt:lpstr>
      <vt:lpstr>STUDENTS IN ÇANAKKALE WARS</vt:lpstr>
      <vt:lpstr>The Dardanelles campaign is the most important front line of the Great War from the perspective of Turkish history. Turks won a certain victory in Çanakkale but lost many of its educated youth there</vt:lpstr>
      <vt:lpstr>Technology and military equipment failure during the war created a disadvantageous situation for the Turkish side. Heavy casualties because of artillery shelling and bayonet charges increased the demand for fresh units and new officers.</vt:lpstr>
      <vt:lpstr>May 19, 1915 high school senior students (last grade student) across the country were recruited as sergeants. When we take the volunteer students into account, the recruitment age fell down to fifteen.  </vt:lpstr>
      <vt:lpstr>Darül Fünün (Istanbul University)were closed because almost all school students were sent to the front and the building was used as a military hospital. </vt:lpstr>
      <vt:lpstr>Galatasaray Lisesi, which is the oldest school of Turkey, had 60 graduates in 1912; however, the number fell dramatically during the WWI. It had 18 graduates in 1915, 4 in 1916 and 5 in 1917. </vt:lpstr>
      <vt:lpstr>Balıkesir High School gave 98 martyrs at Dardanelles In 1917, the same school gave only two graduates. Sivas High School students who were going to the Dardanelles in 1915 wrote "Sir, we're going to the Dardanelles. Pray for us.” on the board. </vt:lpstr>
      <vt:lpstr>Mekteb-i Sultani changed its name as Galatasaray Lisesi after the republic era and has been the country’s opening window to the west. </vt:lpstr>
      <vt:lpstr>The major problem was the lack of educated people who would adopt and explain to the grassroots. To explain the benefits of a modern and secular state to the people who lived as the subjects of a Sultan for centuries was a tough job </vt:lpstr>
      <vt:lpstr>THE END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STUDENTS IN ÇANAKKALE WARS</dc:title>
  <dc:creator>msı</dc:creator>
  <cp:lastModifiedBy>msı</cp:lastModifiedBy>
  <cp:revision>2</cp:revision>
  <dcterms:created xsi:type="dcterms:W3CDTF">2015-08-31T16:38:08Z</dcterms:created>
  <dcterms:modified xsi:type="dcterms:W3CDTF">2015-08-31T16:57:44Z</dcterms:modified>
</cp:coreProperties>
</file>