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64870833-DBE5-476C-B977-242881C413BA}" type="datetimeFigureOut">
              <a:rPr lang="tr-TR" smtClean="0"/>
              <a:pPr/>
              <a:t>13.04.2015</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C4C8DA9-3AD6-42BB-9326-61055EB728B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4870833-DBE5-476C-B977-242881C413BA}" type="datetimeFigureOut">
              <a:rPr lang="tr-TR" smtClean="0"/>
              <a:pPr/>
              <a:t>13.04.2015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4C8DA9-3AD6-42BB-9326-61055EB728B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4870833-DBE5-476C-B977-242881C413BA}" type="datetimeFigureOut">
              <a:rPr lang="tr-TR" smtClean="0"/>
              <a:pPr/>
              <a:t>13.04.2015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4C8DA9-3AD6-42BB-9326-61055EB728B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64870833-DBE5-476C-B977-242881C413BA}" type="datetimeFigureOut">
              <a:rPr lang="tr-TR" smtClean="0"/>
              <a:pPr/>
              <a:t>13.04.2015</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5C4C8DA9-3AD6-42BB-9326-61055EB728B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64870833-DBE5-476C-B977-242881C413BA}" type="datetimeFigureOut">
              <a:rPr lang="tr-TR" smtClean="0"/>
              <a:pPr/>
              <a:t>13.04.2015</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5C4C8DA9-3AD6-42BB-9326-61055EB728BC}"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64870833-DBE5-476C-B977-242881C413BA}" type="datetimeFigureOut">
              <a:rPr lang="tr-TR" smtClean="0"/>
              <a:pPr/>
              <a:t>13.04.2015</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5C4C8DA9-3AD6-42BB-9326-61055EB728B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64870833-DBE5-476C-B977-242881C413BA}" type="datetimeFigureOut">
              <a:rPr lang="tr-TR" smtClean="0"/>
              <a:pPr/>
              <a:t>13.04.2015</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5C4C8DA9-3AD6-42BB-9326-61055EB728BC}"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64870833-DBE5-476C-B977-242881C413BA}" type="datetimeFigureOut">
              <a:rPr lang="tr-TR" smtClean="0"/>
              <a:pPr/>
              <a:t>13.04.2015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C4C8DA9-3AD6-42BB-9326-61055EB728B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64870833-DBE5-476C-B977-242881C413BA}" type="datetimeFigureOut">
              <a:rPr lang="tr-TR" smtClean="0"/>
              <a:pPr/>
              <a:t>13.04.2015</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5C4C8DA9-3AD6-42BB-9326-61055EB728B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64870833-DBE5-476C-B977-242881C413BA}" type="datetimeFigureOut">
              <a:rPr lang="tr-TR" smtClean="0"/>
              <a:pPr/>
              <a:t>13.04.2015</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5C4C8DA9-3AD6-42BB-9326-61055EB728BC}"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64870833-DBE5-476C-B977-242881C413BA}" type="datetimeFigureOut">
              <a:rPr lang="tr-TR" smtClean="0"/>
              <a:pPr/>
              <a:t>13.04.2015</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5C4C8DA9-3AD6-42BB-9326-61055EB728BC}"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4870833-DBE5-476C-B977-242881C413BA}" type="datetimeFigureOut">
              <a:rPr lang="tr-TR" smtClean="0"/>
              <a:pPr/>
              <a:t>13.04.2015</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C4C8DA9-3AD6-42BB-9326-61055EB728BC}"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r.wikipedia.org/wiki/1916" TargetMode="External"/><Relationship Id="rId2" Type="http://schemas.openxmlformats.org/officeDocument/2006/relationships/hyperlink" Target="http://tr.wikipedia.org/wiki/19_Nisan" TargetMode="External"/><Relationship Id="rId1" Type="http://schemas.openxmlformats.org/officeDocument/2006/relationships/slideLayout" Target="../slideLayouts/slideLayout2.xml"/><Relationship Id="rId6" Type="http://schemas.openxmlformats.org/officeDocument/2006/relationships/hyperlink" Target="http://tr.wikipedia.org/wiki/Halil_Kut" TargetMode="External"/><Relationship Id="rId5" Type="http://schemas.openxmlformats.org/officeDocument/2006/relationships/hyperlink" Target="http://tr.wikipedia.org/wiki/Mirliva" TargetMode="External"/><Relationship Id="rId4" Type="http://schemas.openxmlformats.org/officeDocument/2006/relationships/hyperlink" Target="http://tr.wikipedia.org/wiki/Ba%C4%9Fda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tr.wikipedia.org/wiki/1916" TargetMode="External"/><Relationship Id="rId2" Type="http://schemas.openxmlformats.org/officeDocument/2006/relationships/hyperlink" Target="http://tr.wikipedia.org/wiki/29_Nisa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r.wikipedia.org/wiki/Deniz_u%C3%A7a%C4%9F%C4%B1" TargetMode="External"/><Relationship Id="rId2" Type="http://schemas.openxmlformats.org/officeDocument/2006/relationships/hyperlink" Target="http://tr.wikipedia.org/wiki/Dicle" TargetMode="External"/><Relationship Id="rId1" Type="http://schemas.openxmlformats.org/officeDocument/2006/relationships/slideLayout" Target="../slideLayouts/slideLayout2.xml"/><Relationship Id="rId5" Type="http://schemas.openxmlformats.org/officeDocument/2006/relationships/hyperlink" Target="http://tr.wikipedia.org/wiki/Kut_T%C3%BCrk_%C5%9Eehitli%C4%9Fi" TargetMode="External"/><Relationship Id="rId4" Type="http://schemas.openxmlformats.org/officeDocument/2006/relationships/hyperlink" Target="http://tr.wikipedia.org/wiki/Halil_Kut_Pa%C5%9F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r.wikipedia.org/wiki/Dicle_Nehri" TargetMode="External"/><Relationship Id="rId2" Type="http://schemas.openxmlformats.org/officeDocument/2006/relationships/hyperlink" Target="http://tr.wikipedia.org/wiki/Irak" TargetMode="External"/><Relationship Id="rId1" Type="http://schemas.openxmlformats.org/officeDocument/2006/relationships/slideLayout" Target="../slideLayouts/slideLayout2.xml"/><Relationship Id="rId4" Type="http://schemas.openxmlformats.org/officeDocument/2006/relationships/hyperlink" Target="http://tr.wikipedia.org/wiki/Vasit_il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r.wikipedia.org/wiki/Birle%C5%9Fik_Krall%C4%B1k" TargetMode="External"/><Relationship Id="rId2" Type="http://schemas.openxmlformats.org/officeDocument/2006/relationships/hyperlink" Target="http://tr.wikipedia.org/wiki/I._D%C3%BCnya_Sava%C5%9F%C4%B1" TargetMode="External"/><Relationship Id="rId1" Type="http://schemas.openxmlformats.org/officeDocument/2006/relationships/slideLayout" Target="../slideLayouts/slideLayout2.xml"/><Relationship Id="rId6" Type="http://schemas.openxmlformats.org/officeDocument/2006/relationships/hyperlink" Target="http://tr.wikipedia.org/w/index.php?title=Frederick_Stanley_Maude&amp;action=edit&amp;redlink=1" TargetMode="External"/><Relationship Id="rId5" Type="http://schemas.openxmlformats.org/officeDocument/2006/relationships/hyperlink" Target="http://tr.wikipedia.org/wiki/Charles_Vere_Ferrers_Townshend" TargetMode="External"/><Relationship Id="rId4" Type="http://schemas.openxmlformats.org/officeDocument/2006/relationships/hyperlink" Target="http://tr.wikipedia.org/wiki/Osmanl%C4%B1lar"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www.yenidenergenekon.com/399-kutul-ammare-zaferi-29-nisan-191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tr.wikipedia.org/wiki/1915" TargetMode="External"/><Relationship Id="rId3" Type="http://schemas.openxmlformats.org/officeDocument/2006/relationships/hyperlink" Target="http://tr.wikipedia.org/wiki/Dicle" TargetMode="External"/><Relationship Id="rId7" Type="http://schemas.openxmlformats.org/officeDocument/2006/relationships/hyperlink" Target="http://tr.wikipedia.org/wiki/Ba%C4%9Fdat" TargetMode="External"/><Relationship Id="rId2" Type="http://schemas.openxmlformats.org/officeDocument/2006/relationships/hyperlink" Target="http://tr.wikipedia.org/wiki/I._D%C3%BCnya_Sava%C5%9F%C4%B1" TargetMode="External"/><Relationship Id="rId1" Type="http://schemas.openxmlformats.org/officeDocument/2006/relationships/slideLayout" Target="../slideLayouts/slideLayout2.xml"/><Relationship Id="rId6" Type="http://schemas.openxmlformats.org/officeDocument/2006/relationships/hyperlink" Target="http://tr.wikipedia.org/wiki/Basra_K%C3%B6rfezi" TargetMode="External"/><Relationship Id="rId5" Type="http://schemas.openxmlformats.org/officeDocument/2006/relationships/hyperlink" Target="http://tr.wikipedia.org/wiki/%C5%9Eatt%C3%BClarap" TargetMode="External"/><Relationship Id="rId4" Type="http://schemas.openxmlformats.org/officeDocument/2006/relationships/hyperlink" Target="http://tr.wikipedia.org/wiki/Kut_(%C5%9Fehi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tr.wikipedia.org/wiki/3_Aral%C4%B1k" TargetMode="External"/><Relationship Id="rId3" Type="http://schemas.openxmlformats.org/officeDocument/2006/relationships/hyperlink" Target="http://tr.wikipedia.org/wiki/Ba%C4%9Fdat" TargetMode="External"/><Relationship Id="rId7" Type="http://schemas.openxmlformats.org/officeDocument/2006/relationships/hyperlink" Target="http://tr.wikipedia.org/wiki/Selman-%C4%B1_Pak_Muharebesi" TargetMode="External"/><Relationship Id="rId2" Type="http://schemas.openxmlformats.org/officeDocument/2006/relationships/hyperlink" Target="http://tr.wikipedia.org/wiki/Charles_Vere_Ferrers_Townshend" TargetMode="External"/><Relationship Id="rId1" Type="http://schemas.openxmlformats.org/officeDocument/2006/relationships/slideLayout" Target="../slideLayouts/slideLayout2.xml"/><Relationship Id="rId6" Type="http://schemas.openxmlformats.org/officeDocument/2006/relationships/hyperlink" Target="http://tr.wikipedia.org/wiki/1915" TargetMode="External"/><Relationship Id="rId5" Type="http://schemas.openxmlformats.org/officeDocument/2006/relationships/hyperlink" Target="http://tr.wikipedia.org/wiki/23_Kas%C4%B1m" TargetMode="External"/><Relationship Id="rId4" Type="http://schemas.openxmlformats.org/officeDocument/2006/relationships/hyperlink" Target="http://tr.wikipedia.org/wiki/22_Kas%C4%B1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tr.wikipedia.org/wiki/Ba%C4%9Fdat" TargetMode="External"/><Relationship Id="rId7" Type="http://schemas.openxmlformats.org/officeDocument/2006/relationships/hyperlink" Target="http://tr.wikipedia.org/wiki/27_Aral%C4%B1k" TargetMode="External"/><Relationship Id="rId2" Type="http://schemas.openxmlformats.org/officeDocument/2006/relationships/hyperlink" Target="http://tr.wikipedia.org/wiki/6._Ordu_(Osmanl%C4%B1)" TargetMode="External"/><Relationship Id="rId1" Type="http://schemas.openxmlformats.org/officeDocument/2006/relationships/slideLayout" Target="../slideLayouts/slideLayout2.xml"/><Relationship Id="rId6" Type="http://schemas.openxmlformats.org/officeDocument/2006/relationships/hyperlink" Target="http://tr.wikipedia.org/wiki/Sakall%C4%B1_Nurettin_Pa%C5%9Fa" TargetMode="External"/><Relationship Id="rId5" Type="http://schemas.openxmlformats.org/officeDocument/2006/relationships/hyperlink" Target="http://tr.wikipedia.org/wiki/Irak" TargetMode="External"/><Relationship Id="rId4" Type="http://schemas.openxmlformats.org/officeDocument/2006/relationships/hyperlink" Target="http://tr.wikipedia.org/wiki/Colmar_von_der_Goltz"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tr.wikipedia.org/wiki/Mirliva" TargetMode="External"/><Relationship Id="rId13" Type="http://schemas.openxmlformats.org/officeDocument/2006/relationships/hyperlink" Target="http://tr.wikipedia.org/w/index.php?title=Hannah_Muharebesi&amp;action=edit&amp;redlink=1" TargetMode="External"/><Relationship Id="rId3" Type="http://schemas.openxmlformats.org/officeDocument/2006/relationships/hyperlink" Target="http://tr.wikipedia.org/wiki/6_Ocak" TargetMode="External"/><Relationship Id="rId7" Type="http://schemas.openxmlformats.org/officeDocument/2006/relationships/hyperlink" Target="http://tr.wikipedia.org/wiki/Enver_Pa%C5%9Fa" TargetMode="External"/><Relationship Id="rId12" Type="http://schemas.openxmlformats.org/officeDocument/2006/relationships/hyperlink" Target="http://tr.wikipedia.org/wiki/21_Oca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tr.wikipedia.org/wiki/Sakall%C4%B1_Nurettin_Pa%C5%9Fa" TargetMode="External"/><Relationship Id="rId11" Type="http://schemas.openxmlformats.org/officeDocument/2006/relationships/hyperlink" Target="http://tr.wikipedia.org/w/index.php?title=Vadi_Muharebesi&amp;action=edit&amp;redlink=1" TargetMode="External"/><Relationship Id="rId5" Type="http://schemas.openxmlformats.org/officeDocument/2006/relationships/hyperlink" Target="http://tr.wikipedia.org/w/index.php?title=%C5%9Eeyh_Saad_Muharebesi&amp;action=edit&amp;redlink=1" TargetMode="External"/><Relationship Id="rId15" Type="http://schemas.openxmlformats.org/officeDocument/2006/relationships/hyperlink" Target="http://tr.wikipedia.org/wiki/Ali_%C4%B0hsan_Sabis" TargetMode="External"/><Relationship Id="rId10" Type="http://schemas.openxmlformats.org/officeDocument/2006/relationships/hyperlink" Target="http://tr.wikipedia.org/wiki/13_Ocak" TargetMode="External"/><Relationship Id="rId4" Type="http://schemas.openxmlformats.org/officeDocument/2006/relationships/hyperlink" Target="http://tr.wikipedia.org/wiki/1916" TargetMode="External"/><Relationship Id="rId9" Type="http://schemas.openxmlformats.org/officeDocument/2006/relationships/hyperlink" Target="http://tr.wikipedia.org/wiki/Halil_Kut" TargetMode="External"/><Relationship Id="rId14" Type="http://schemas.openxmlformats.org/officeDocument/2006/relationships/hyperlink" Target="http://tr.wikipedia.org/wiki/8_M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2780928"/>
            <a:ext cx="8062912" cy="1470025"/>
          </a:xfrm>
        </p:spPr>
        <p:txBody>
          <a:bodyPr>
            <a:noAutofit/>
          </a:bodyPr>
          <a:lstStyle/>
          <a:p>
            <a:r>
              <a:rPr lang="tr-TR" sz="8800" b="1" dirty="0" smtClean="0">
                <a:solidFill>
                  <a:schemeClr val="accent5">
                    <a:lumMod val="50000"/>
                  </a:schemeClr>
                </a:solidFill>
                <a:effectLst/>
                <a:latin typeface="Monotype Corsiva" pitchFamily="66" charset="0"/>
                <a:ea typeface="Adobe Heiti Std R" pitchFamily="34" charset="-128"/>
              </a:rPr>
              <a:t>KUT’ÜL AMMARE</a:t>
            </a:r>
            <a:endParaRPr lang="tr-TR" sz="8800" b="1" dirty="0">
              <a:solidFill>
                <a:schemeClr val="accent5">
                  <a:lumMod val="50000"/>
                </a:schemeClr>
              </a:solidFill>
              <a:effectLst/>
              <a:latin typeface="Monotype Corsiva" pitchFamily="66" charset="0"/>
              <a:ea typeface="Adobe Heiti Std R"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i="1" dirty="0" smtClean="0"/>
              <a:t>İngilizlerin Teslimi</a:t>
            </a:r>
            <a:br>
              <a:rPr lang="tr-TR" b="1" i="1" dirty="0" smtClean="0"/>
            </a:br>
            <a:endParaRPr lang="tr-TR" b="1" i="1" dirty="0"/>
          </a:p>
        </p:txBody>
      </p:sp>
      <p:sp>
        <p:nvSpPr>
          <p:cNvPr id="3" name="2 İçerik Yer Tutucusu"/>
          <p:cNvSpPr>
            <a:spLocks noGrp="1"/>
          </p:cNvSpPr>
          <p:nvPr>
            <p:ph idx="1"/>
          </p:nvPr>
        </p:nvSpPr>
        <p:spPr>
          <a:xfrm>
            <a:off x="323528" y="1772816"/>
            <a:ext cx="8229600" cy="6048672"/>
          </a:xfrm>
        </p:spPr>
        <p:txBody>
          <a:bodyPr>
            <a:noAutofit/>
          </a:bodyPr>
          <a:lstStyle/>
          <a:p>
            <a:r>
              <a:rPr lang="tr-TR" sz="3200" b="1" dirty="0" smtClean="0">
                <a:hlinkClick r:id="rId2" tooltip="19 Nisan"/>
              </a:rPr>
              <a:t>19 Nisan</a:t>
            </a:r>
            <a:r>
              <a:rPr lang="tr-TR" sz="3200" b="1" dirty="0" smtClean="0"/>
              <a:t> </a:t>
            </a:r>
            <a:r>
              <a:rPr lang="tr-TR" sz="3200" b="1" dirty="0" smtClean="0">
                <a:hlinkClick r:id="rId3" tooltip="1916"/>
              </a:rPr>
              <a:t>1916</a:t>
            </a:r>
            <a:r>
              <a:rPr lang="tr-TR" sz="3200" b="1" dirty="0" smtClean="0"/>
              <a:t>'da 6. Ordu Komutanı Mareşal </a:t>
            </a:r>
            <a:r>
              <a:rPr lang="tr-TR" sz="3200" b="1" dirty="0" err="1" smtClean="0"/>
              <a:t>Von</a:t>
            </a:r>
            <a:r>
              <a:rPr lang="tr-TR" sz="3200" b="1" dirty="0" smtClean="0"/>
              <a:t> der </a:t>
            </a:r>
            <a:r>
              <a:rPr lang="tr-TR" sz="3200" b="1" dirty="0" err="1" smtClean="0"/>
              <a:t>Goltz</a:t>
            </a:r>
            <a:r>
              <a:rPr lang="tr-TR" sz="3200" b="1" dirty="0" smtClean="0"/>
              <a:t> Paşa, </a:t>
            </a:r>
            <a:r>
              <a:rPr lang="tr-TR" sz="3200" b="1" dirty="0" smtClean="0">
                <a:hlinkClick r:id="rId4" tooltip="Bağdat"/>
              </a:rPr>
              <a:t>Bağdat</a:t>
            </a:r>
            <a:r>
              <a:rPr lang="tr-TR" sz="3200" b="1" dirty="0" smtClean="0"/>
              <a:t>'ta bulunan karargâhında tifüsten ölünce, yerine </a:t>
            </a:r>
            <a:r>
              <a:rPr lang="tr-TR" sz="3200" b="1" dirty="0" smtClean="0">
                <a:hlinkClick r:id="rId5" tooltip="Mirliva"/>
              </a:rPr>
              <a:t>Mirliva</a:t>
            </a:r>
            <a:r>
              <a:rPr lang="tr-TR" sz="3200" b="1" dirty="0" smtClean="0"/>
              <a:t> </a:t>
            </a:r>
            <a:r>
              <a:rPr lang="tr-TR" sz="3200" b="1" dirty="0" smtClean="0">
                <a:hlinkClick r:id="rId6" tooltip="Halil Kut"/>
              </a:rPr>
              <a:t>Halil Paşa</a:t>
            </a:r>
            <a:r>
              <a:rPr lang="tr-TR" sz="3200" b="1" dirty="0" smtClean="0"/>
              <a:t>(Kut) getirildi.</a:t>
            </a:r>
          </a:p>
          <a:p>
            <a:endParaRPr lang="tr-TR"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DEVAMI…</a:t>
            </a:r>
            <a:endParaRPr lang="tr-TR" b="1" dirty="0"/>
          </a:p>
        </p:txBody>
      </p:sp>
      <p:sp>
        <p:nvSpPr>
          <p:cNvPr id="3" name="2 İçerik Yer Tutucusu"/>
          <p:cNvSpPr>
            <a:spLocks noGrp="1"/>
          </p:cNvSpPr>
          <p:nvPr>
            <p:ph idx="1"/>
          </p:nvPr>
        </p:nvSpPr>
        <p:spPr>
          <a:xfrm>
            <a:off x="323528" y="1556792"/>
            <a:ext cx="8229600" cy="4572000"/>
          </a:xfrm>
        </p:spPr>
        <p:txBody>
          <a:bodyPr>
            <a:normAutofit fontScale="62500" lnSpcReduction="20000"/>
          </a:bodyPr>
          <a:lstStyle/>
          <a:p>
            <a:r>
              <a:rPr lang="tr-TR" sz="3200" b="1" dirty="0" smtClean="0">
                <a:hlinkClick r:id="rId2" tooltip="29 Nisan"/>
              </a:rPr>
              <a:t>29 Nisan</a:t>
            </a:r>
            <a:r>
              <a:rPr lang="tr-TR" sz="3200" b="1" dirty="0" smtClean="0"/>
              <a:t> </a:t>
            </a:r>
            <a:r>
              <a:rPr lang="tr-TR" sz="3200" b="1" dirty="0" smtClean="0">
                <a:hlinkClick r:id="rId3" tooltip="1916"/>
              </a:rPr>
              <a:t>1916</a:t>
            </a:r>
            <a:r>
              <a:rPr lang="tr-TR" sz="3200" b="1" dirty="0" smtClean="0"/>
              <a:t> </a:t>
            </a:r>
            <a:r>
              <a:rPr lang="tr-TR" sz="3200" b="1" dirty="0" err="1" smtClean="0"/>
              <a:t>Townshend</a:t>
            </a:r>
            <a:r>
              <a:rPr lang="tr-TR" sz="3200" b="1" dirty="0" smtClean="0"/>
              <a:t> birlikleri Kut'ta yaşanan açlıktan dolayı diğer 13 general, 481 subay ve 13.300 er ile birlikte Osmanlı Kuvvetleri'ne teslim oldu. Halil Paşa, </a:t>
            </a:r>
            <a:r>
              <a:rPr lang="tr-TR" sz="3200" b="1" dirty="0" err="1" smtClean="0"/>
              <a:t>Kutü'l</a:t>
            </a:r>
            <a:r>
              <a:rPr lang="tr-TR" sz="3200" b="1" dirty="0" smtClean="0"/>
              <a:t>-</a:t>
            </a:r>
            <a:r>
              <a:rPr lang="tr-TR" sz="3200" b="1" dirty="0" err="1" smtClean="0"/>
              <a:t>Ammare</a:t>
            </a:r>
            <a:r>
              <a:rPr lang="tr-TR" sz="3200" b="1" dirty="0" smtClean="0"/>
              <a:t> zaferinden sonra 6. Ordu'ya yayınladığı mesajda şöyle dedi:</a:t>
            </a:r>
          </a:p>
          <a:p>
            <a:r>
              <a:rPr lang="tr-TR" sz="3200" b="1" i="1" dirty="0" err="1" smtClean="0"/>
              <a:t>Arslanlar</a:t>
            </a:r>
            <a:r>
              <a:rPr lang="tr-TR" sz="3200" b="1" i="1" dirty="0" smtClean="0"/>
              <a:t>! Bütün Türklere şeref ve şan, İngilizlere kara meydan olan şu kızgın toprağın güneşli semasında şehitlerimizin ruhları sevinçle gülerek uçarken, ben de hepinizin pak alınlarından öperek cümlenizi tebrik ediyorum. Ordum gerek Kut karşısında ve gerekse Kut'u kurtarmaya gelen ordular karşısında 350 subay ve 10 bin erini şehit vermiştir. Fakat buna karşılık bugün Kut'ta 13 general, 481 subay ve 13 bin 300 er teslim alıyorum. Bu teslim aldığımız orduyu kurtarmaya gelen İngiliz kuvvetleri de 30 bin zayiat vererek geri dönmüşlerdir. Şu iki farka bakılınca, cihanı hayretlere düşürecek kadar büyük bir fark görülür. Tarih bu olayı yazmak için kelime bulmakta müşkülata uğrayacaktır. İşte Türk sebatının İngiliz inadını kırdığı birinci zaferi Çanakkale'de, ikinci zaferi burada görüyoruz.</a:t>
            </a:r>
            <a:endParaRPr lang="tr-TR" sz="3200" b="1" dirty="0" smtClean="0"/>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KAYIPLAR</a:t>
            </a:r>
            <a:endParaRPr lang="tr-TR" b="1" dirty="0"/>
          </a:p>
        </p:txBody>
      </p:sp>
      <p:sp>
        <p:nvSpPr>
          <p:cNvPr id="3" name="2 İçerik Yer Tutucusu"/>
          <p:cNvSpPr>
            <a:spLocks noGrp="1"/>
          </p:cNvSpPr>
          <p:nvPr>
            <p:ph idx="1"/>
          </p:nvPr>
        </p:nvSpPr>
        <p:spPr/>
        <p:txBody>
          <a:bodyPr/>
          <a:lstStyle/>
          <a:p>
            <a:r>
              <a:rPr lang="tr-TR" b="1" dirty="0" smtClean="0"/>
              <a:t>İngiliz kuvvetleri ve müttefikleri, 23.000 ölü ve yaralı, Osmanlı kuvvetleri 10.000 ölü ve yaralı vermiş, 13.100 (bazı kaynaklara göre 18.000) İngiliz askeri esir alınmıştır.</a:t>
            </a:r>
            <a:endParaRPr lang="tr-T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İngiliz tarihçisi James </a:t>
            </a:r>
            <a:r>
              <a:rPr lang="tr-TR" b="1" dirty="0" err="1" smtClean="0"/>
              <a:t>MorriS</a:t>
            </a:r>
            <a:endParaRPr lang="tr-TR" b="1" dirty="0"/>
          </a:p>
        </p:txBody>
      </p:sp>
      <p:sp>
        <p:nvSpPr>
          <p:cNvPr id="3" name="2 İçerik Yer Tutucusu"/>
          <p:cNvSpPr>
            <a:spLocks noGrp="1"/>
          </p:cNvSpPr>
          <p:nvPr>
            <p:ph idx="1"/>
          </p:nvPr>
        </p:nvSpPr>
        <p:spPr/>
        <p:txBody>
          <a:bodyPr/>
          <a:lstStyle/>
          <a:p>
            <a:r>
              <a:rPr lang="tr-TR" b="1" dirty="0" smtClean="0"/>
              <a:t> Kut'un kaybını "Britanya (İngiltere) askeri tarihindeki en aşağılık şartlı teslimi" olarak tanımlamıştır. Bu yenilgi İngiliz basınında ve kamuoyunda çok büyük bir infial uyandırdı.</a:t>
            </a:r>
            <a:endParaRPr lang="tr-T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Bunun Üzerine:</a:t>
            </a:r>
            <a:endParaRPr lang="tr-TR" b="1" dirty="0"/>
          </a:p>
        </p:txBody>
      </p:sp>
      <p:sp>
        <p:nvSpPr>
          <p:cNvPr id="3" name="2 İçerik Yer Tutucusu"/>
          <p:cNvSpPr>
            <a:spLocks noGrp="1"/>
          </p:cNvSpPr>
          <p:nvPr>
            <p:ph idx="1"/>
          </p:nvPr>
        </p:nvSpPr>
        <p:spPr/>
        <p:txBody>
          <a:bodyPr>
            <a:normAutofit fontScale="77500" lnSpcReduction="20000"/>
          </a:bodyPr>
          <a:lstStyle/>
          <a:p>
            <a:r>
              <a:rPr lang="tr-TR" b="1" dirty="0" smtClean="0"/>
              <a:t> General Lake ve General </a:t>
            </a:r>
            <a:r>
              <a:rPr lang="tr-TR" b="1" dirty="0" err="1" smtClean="0"/>
              <a:t>Gorringe</a:t>
            </a:r>
            <a:r>
              <a:rPr lang="tr-TR" b="1" dirty="0" smtClean="0"/>
              <a:t> İngiliz ordusunda görevlerinden alınmış ve yerlerine General </a:t>
            </a:r>
            <a:r>
              <a:rPr lang="tr-TR" b="1" dirty="0" err="1" smtClean="0"/>
              <a:t>Maude</a:t>
            </a:r>
            <a:r>
              <a:rPr lang="tr-TR" b="1" dirty="0" smtClean="0"/>
              <a:t> getirilmiştir.</a:t>
            </a:r>
          </a:p>
          <a:p>
            <a:r>
              <a:rPr lang="tr-TR" b="1" dirty="0" smtClean="0"/>
              <a:t>Bu çarpışmaların askeri tarih açısından bir başka önemi de bilinen </a:t>
            </a:r>
            <a:r>
              <a:rPr lang="tr-TR" b="1" i="1" dirty="0" smtClean="0"/>
              <a:t>ilk havadan ikmal</a:t>
            </a:r>
            <a:r>
              <a:rPr lang="tr-TR" b="1" dirty="0" smtClean="0"/>
              <a:t> denemesini İngiliz ordusunun Kut'taki birliklerini ikmal için 26 gün boyunca </a:t>
            </a:r>
            <a:r>
              <a:rPr lang="tr-TR" b="1" dirty="0" smtClean="0">
                <a:hlinkClick r:id="rId2" tooltip="Dicle"/>
              </a:rPr>
              <a:t>Dicle</a:t>
            </a:r>
            <a:r>
              <a:rPr lang="tr-TR" b="1" dirty="0" smtClean="0"/>
              <a:t>'deki Ora Üssü'nden 3 adet </a:t>
            </a:r>
            <a:r>
              <a:rPr lang="tr-TR" b="1" dirty="0" err="1" smtClean="0"/>
              <a:t>Short</a:t>
            </a:r>
            <a:r>
              <a:rPr lang="tr-TR" b="1" dirty="0" smtClean="0"/>
              <a:t> 184 tipi 225 beygirlik </a:t>
            </a:r>
            <a:r>
              <a:rPr lang="tr-TR" b="1" dirty="0" smtClean="0">
                <a:hlinkClick r:id="rId3" tooltip="Deniz uçağı"/>
              </a:rPr>
              <a:t>deniz uçakları</a:t>
            </a:r>
            <a:r>
              <a:rPr lang="tr-TR" b="1" dirty="0" smtClean="0"/>
              <a:t> ile bu kuşatma sırasında gerçekleştirmiş olmalarıdır.</a:t>
            </a:r>
          </a:p>
          <a:p>
            <a:r>
              <a:rPr lang="tr-TR" b="1" dirty="0" smtClean="0"/>
              <a:t>Ancak bu çaba yeterli olmamış ve sonucu değiştirmemiştir. </a:t>
            </a:r>
            <a:r>
              <a:rPr lang="tr-TR" b="1" dirty="0" smtClean="0">
                <a:hlinkClick r:id="rId4" tooltip="Halil Kut Paşa"/>
              </a:rPr>
              <a:t>Halil Paşa</a:t>
            </a:r>
            <a:r>
              <a:rPr lang="tr-TR" b="1" dirty="0" smtClean="0"/>
              <a:t> </a:t>
            </a:r>
            <a:r>
              <a:rPr lang="tr-TR" b="1" dirty="0" err="1" smtClean="0"/>
              <a:t>Kut'ül</a:t>
            </a:r>
            <a:r>
              <a:rPr lang="tr-TR" b="1" dirty="0" smtClean="0"/>
              <a:t> </a:t>
            </a:r>
            <a:r>
              <a:rPr lang="tr-TR" b="1" dirty="0" err="1" smtClean="0"/>
              <a:t>Ammare</a:t>
            </a:r>
            <a:r>
              <a:rPr lang="tr-TR" b="1" dirty="0" smtClean="0"/>
              <a:t> zaferine istinaden Kut soyadını almıştır.</a:t>
            </a:r>
          </a:p>
          <a:p>
            <a:r>
              <a:rPr lang="tr-TR" b="1" dirty="0" smtClean="0"/>
              <a:t>Bu çarpışmalarda ölenler için kasabada </a:t>
            </a:r>
            <a:r>
              <a:rPr lang="tr-TR" b="1" dirty="0" smtClean="0">
                <a:hlinkClick r:id="rId5" tooltip="Kut Türk Şehitliği"/>
              </a:rPr>
              <a:t>Kut Türk Şehitliği</a:t>
            </a:r>
            <a:r>
              <a:rPr lang="tr-TR" b="1" dirty="0" smtClean="0"/>
              <a:t> yapılmıştır.</a:t>
            </a:r>
          </a:p>
          <a:p>
            <a:endParaRPr lang="tr-T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Indian_army_soldier_after_siege_of_Kut.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 Unutuldu?</a:t>
            </a:r>
            <a:endParaRPr lang="tr-TR" dirty="0"/>
          </a:p>
        </p:txBody>
      </p:sp>
      <p:sp>
        <p:nvSpPr>
          <p:cNvPr id="3" name="2 İçerik Yer Tutucusu"/>
          <p:cNvSpPr>
            <a:spLocks noGrp="1"/>
          </p:cNvSpPr>
          <p:nvPr>
            <p:ph idx="1"/>
          </p:nvPr>
        </p:nvSpPr>
        <p:spPr/>
        <p:txBody>
          <a:bodyPr/>
          <a:lstStyle/>
          <a:p>
            <a:r>
              <a:rPr lang="tr-TR" dirty="0" smtClean="0"/>
              <a:t>29 Nisan 1916 günü </a:t>
            </a:r>
            <a:r>
              <a:rPr lang="tr-TR" dirty="0" err="1" smtClean="0"/>
              <a:t>Kutü’l</a:t>
            </a:r>
            <a:r>
              <a:rPr lang="tr-TR" dirty="0" smtClean="0"/>
              <a:t>-</a:t>
            </a:r>
            <a:r>
              <a:rPr lang="tr-TR" dirty="0" err="1" smtClean="0"/>
              <a:t>Amare’ye</a:t>
            </a:r>
            <a:r>
              <a:rPr lang="tr-TR" dirty="0" smtClean="0"/>
              <a:t> sıkışmış bulunan General </a:t>
            </a:r>
            <a:r>
              <a:rPr lang="tr-TR" dirty="0" err="1" smtClean="0"/>
              <a:t>Townshend</a:t>
            </a:r>
            <a:r>
              <a:rPr lang="tr-TR" dirty="0" smtClean="0"/>
              <a:t> komutasındaki 13 bin kişilik İngiliz tümeni 143 günlük bir kuşatmadan sonra Osmanlı kuvvetlerine kayıtsız ve şartsız teslim oluyordu. Bu, Majestelerinin ordusunun o zamana kadar uğramış olduğu en büyük “yüz </a:t>
            </a:r>
            <a:r>
              <a:rPr lang="tr-TR" dirty="0" err="1" smtClean="0"/>
              <a:t>karası”ydı</a:t>
            </a:r>
            <a:r>
              <a:rPr lang="tr-TR" dirty="0" smtClean="0"/>
              <a:t>.</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Devamı…</a:t>
            </a:r>
            <a:endParaRPr lang="tr-TR" b="1" dirty="0"/>
          </a:p>
        </p:txBody>
      </p:sp>
      <p:sp>
        <p:nvSpPr>
          <p:cNvPr id="3" name="2 İçerik Yer Tutucusu"/>
          <p:cNvSpPr>
            <a:spLocks noGrp="1"/>
          </p:cNvSpPr>
          <p:nvPr>
            <p:ph idx="1"/>
          </p:nvPr>
        </p:nvSpPr>
        <p:spPr>
          <a:xfrm>
            <a:off x="457200" y="1484784"/>
            <a:ext cx="8229600" cy="4970024"/>
          </a:xfrm>
        </p:spPr>
        <p:txBody>
          <a:bodyPr>
            <a:normAutofit fontScale="92500" lnSpcReduction="10000"/>
          </a:bodyPr>
          <a:lstStyle/>
          <a:p>
            <a:r>
              <a:rPr lang="tr-TR" b="1" dirty="0" smtClean="0"/>
              <a:t>General </a:t>
            </a:r>
            <a:r>
              <a:rPr lang="tr-TR" b="1" dirty="0" err="1" smtClean="0"/>
              <a:t>Townshend</a:t>
            </a:r>
            <a:r>
              <a:rPr lang="tr-TR" b="1" dirty="0" smtClean="0"/>
              <a:t>, tıpkı iki asır önce Deli Petro’nun Baltacı </a:t>
            </a:r>
            <a:r>
              <a:rPr lang="tr-TR" b="1" dirty="0" err="1" smtClean="0"/>
              <a:t>Mehmed</a:t>
            </a:r>
            <a:r>
              <a:rPr lang="tr-TR" b="1" dirty="0" smtClean="0"/>
              <a:t> Paşa tarafından </a:t>
            </a:r>
            <a:r>
              <a:rPr lang="tr-TR" b="1" dirty="0" err="1" smtClean="0"/>
              <a:t>Prut</a:t>
            </a:r>
            <a:r>
              <a:rPr lang="tr-TR" b="1" dirty="0" smtClean="0"/>
              <a:t> nehri bataklığına sıkıştırıldığı gibi Dicle nehrinin üç tarafı suyla çevrili bir kıstağına sıkıştırılmıştı, üstelik önünde kademe kademe sıralanan İngiliz ve Osmanlı siperleri çıkış (huruç) yapmayı imkânsızlaştırmıştı. Açlıktan günde 8 İngiliz, 28 Hindu askeri ölüyordu. Gıda yardımı getiren uçaklar ise çuvalları İngiliz siperlerine atıyor ama Dicle nehrindeki balıklara güzel bir ziyafet çekiyorlardı.</a:t>
            </a:r>
            <a:endParaRPr lang="tr-T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332656"/>
            <a:ext cx="7643192" cy="1333870"/>
          </a:xfrm>
        </p:spPr>
        <p:txBody>
          <a:bodyPr/>
          <a:lstStyle/>
          <a:p>
            <a:r>
              <a:rPr lang="tr-TR" b="1" dirty="0" smtClean="0"/>
              <a:t>Devamı…</a:t>
            </a:r>
            <a:endParaRPr lang="tr-TR" b="1" dirty="0"/>
          </a:p>
        </p:txBody>
      </p:sp>
      <p:sp>
        <p:nvSpPr>
          <p:cNvPr id="3" name="2 İçerik Yer Tutucusu"/>
          <p:cNvSpPr>
            <a:spLocks noGrp="1"/>
          </p:cNvSpPr>
          <p:nvPr>
            <p:ph idx="1"/>
          </p:nvPr>
        </p:nvSpPr>
        <p:spPr>
          <a:xfrm>
            <a:off x="457200" y="1412776"/>
            <a:ext cx="8229600" cy="5042032"/>
          </a:xfrm>
        </p:spPr>
        <p:txBody>
          <a:bodyPr>
            <a:normAutofit fontScale="92500" lnSpcReduction="10000"/>
          </a:bodyPr>
          <a:lstStyle/>
          <a:p>
            <a:r>
              <a:rPr lang="tr-TR" dirty="0" smtClean="0"/>
              <a:t>Açlıktan atlarını kesip yemeye başlamıştı İngilizler. Ancak </a:t>
            </a:r>
            <a:r>
              <a:rPr lang="tr-TR" dirty="0" err="1" smtClean="0"/>
              <a:t>Hindli</a:t>
            </a:r>
            <a:r>
              <a:rPr lang="tr-TR" dirty="0" smtClean="0"/>
              <a:t> askerlerini at eti yemeye bir türlü razı edemiyorlardı. Bir kısmı Müslüman, diğerleri Sih vs. mezhebindeydiler. “Bu hayvanların etini yemektense ölürüz” diyorlardı. Bunun üzerine </a:t>
            </a:r>
            <a:r>
              <a:rPr lang="tr-TR" dirty="0" err="1" smtClean="0"/>
              <a:t>Townshend</a:t>
            </a:r>
            <a:r>
              <a:rPr lang="tr-TR" dirty="0" smtClean="0"/>
              <a:t> radyo aracılığıyla o askerlerin Hindistan’daki dinî reisleriyle görüştü. At etinin “kuşatma eti” olarak yenilebileceğine dair fetva istedi. Güç bela geldi fetva ama yine de isteksiz yiyorlar, bu yüzden patır patır yere düşerek ölüyorlardı.</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Devamı…</a:t>
            </a:r>
            <a:endParaRPr lang="tr-TR" b="1" dirty="0"/>
          </a:p>
        </p:txBody>
      </p:sp>
      <p:sp>
        <p:nvSpPr>
          <p:cNvPr id="3" name="2 İçerik Yer Tutucusu"/>
          <p:cNvSpPr>
            <a:spLocks noGrp="1"/>
          </p:cNvSpPr>
          <p:nvPr>
            <p:ph idx="1"/>
          </p:nvPr>
        </p:nvSpPr>
        <p:spPr>
          <a:xfrm>
            <a:off x="457200" y="1412776"/>
            <a:ext cx="8229600" cy="5042032"/>
          </a:xfrm>
        </p:spPr>
        <p:txBody>
          <a:bodyPr>
            <a:normAutofit fontScale="92500" lnSpcReduction="20000"/>
          </a:bodyPr>
          <a:lstStyle/>
          <a:p>
            <a:r>
              <a:rPr lang="tr-TR" b="1" dirty="0" smtClean="0"/>
              <a:t>İki tümen yardımınıza geliyor deniliyordu ama Mehmetçik önünde bir türlü ilerleyemiyorlardı. Ümitler tükenmiş, erzak tükenmiş, takat tükenmişti. Nöbet değiştirirken bile düşüp ölenlere rastlanıyordu.</a:t>
            </a:r>
          </a:p>
          <a:p>
            <a:r>
              <a:rPr lang="tr-TR" b="1" dirty="0" smtClean="0"/>
              <a:t>Öte yandan Türklerin de kuşatmayı kaldırmaya niyetleri hiç mi hiç yoktu. Zayiatları ağırdı. 30 bin asker savaş dışı kalmıştı. Elinde kala kala 13 bin aç askeri kalmıştı General’in. Hastalıklar almış yürümüştü. Sonunda teslim olmaya karar verdi.</a:t>
            </a:r>
          </a:p>
          <a:p>
            <a:endParaRPr lang="tr-T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KUT(ŞEHİR) NEREDEDİR?</a:t>
            </a:r>
            <a:endParaRPr lang="tr-TR" dirty="0"/>
          </a:p>
        </p:txBody>
      </p:sp>
      <p:sp>
        <p:nvSpPr>
          <p:cNvPr id="3" name="2 İçerik Yer Tutucusu"/>
          <p:cNvSpPr>
            <a:spLocks noGrp="1"/>
          </p:cNvSpPr>
          <p:nvPr>
            <p:ph idx="1"/>
          </p:nvPr>
        </p:nvSpPr>
        <p:spPr>
          <a:xfrm>
            <a:off x="457200" y="1340768"/>
            <a:ext cx="8229600" cy="5517232"/>
          </a:xfrm>
        </p:spPr>
        <p:txBody>
          <a:bodyPr>
            <a:normAutofit/>
          </a:bodyPr>
          <a:lstStyle/>
          <a:p>
            <a:r>
              <a:rPr lang="tr-TR" sz="2800" b="1" dirty="0" smtClean="0"/>
              <a:t> </a:t>
            </a:r>
            <a:r>
              <a:rPr lang="tr-TR" sz="2800" b="1" dirty="0" smtClean="0">
                <a:hlinkClick r:id="rId2" tooltip="Irak"/>
              </a:rPr>
              <a:t>Irak</a:t>
            </a:r>
            <a:r>
              <a:rPr lang="tr-TR" sz="2800" b="1" dirty="0" smtClean="0"/>
              <a:t>'ın doğu kesiminde, </a:t>
            </a:r>
            <a:r>
              <a:rPr lang="tr-TR" sz="2800" b="1" dirty="0" smtClean="0">
                <a:hlinkClick r:id="rId3" tooltip="Dicle Nehri"/>
              </a:rPr>
              <a:t>Dicle Nehri</a:t>
            </a:r>
            <a:r>
              <a:rPr lang="tr-TR" sz="2800" b="1" dirty="0" smtClean="0"/>
              <a:t> kıyısında </a:t>
            </a:r>
            <a:r>
              <a:rPr lang="tr-TR" sz="2800" b="1" dirty="0" err="1" smtClean="0">
                <a:hlinkClick r:id="rId4" tooltip="Vasit ili"/>
              </a:rPr>
              <a:t>Vasit</a:t>
            </a:r>
            <a:r>
              <a:rPr lang="tr-TR" sz="2800" b="1" dirty="0" smtClean="0">
                <a:hlinkClick r:id="rId4" tooltip="Vasit ili"/>
              </a:rPr>
              <a:t> </a:t>
            </a:r>
            <a:r>
              <a:rPr lang="tr-TR" sz="2800" b="1" dirty="0" err="1" smtClean="0">
                <a:hlinkClick r:id="rId4" tooltip="Vasit ili"/>
              </a:rPr>
              <a:t>ilinin</a:t>
            </a:r>
            <a:r>
              <a:rPr lang="tr-TR" sz="2800" b="1" dirty="0" err="1" smtClean="0"/>
              <a:t>merkezi</a:t>
            </a:r>
            <a:r>
              <a:rPr lang="tr-TR" sz="2800" b="1" dirty="0" smtClean="0"/>
              <a:t> kent. 1960'a kadar tüm il bu isimle anılırken bu tarihten sonra </a:t>
            </a:r>
            <a:r>
              <a:rPr lang="tr-TR" sz="2800" b="1" i="1" dirty="0" err="1" smtClean="0"/>
              <a:t>Vasıt</a:t>
            </a:r>
            <a:r>
              <a:rPr lang="tr-TR" sz="2800" b="1" dirty="0" smtClean="0"/>
              <a:t> adını almıştır.</a:t>
            </a:r>
          </a:p>
          <a:p>
            <a:r>
              <a:rPr lang="tr-TR" sz="2800" b="1" dirty="0" smtClean="0"/>
              <a:t>Bir su dağıtım kanalı olan </a:t>
            </a:r>
            <a:r>
              <a:rPr lang="tr-TR" sz="2800" b="1" dirty="0" err="1" smtClean="0"/>
              <a:t>Şatt'ül</a:t>
            </a:r>
            <a:r>
              <a:rPr lang="tr-TR" sz="2800" b="1" dirty="0" smtClean="0"/>
              <a:t> </a:t>
            </a:r>
            <a:r>
              <a:rPr lang="tr-TR" sz="2800" b="1" dirty="0" err="1" smtClean="0"/>
              <a:t>Geraf'ın</a:t>
            </a:r>
            <a:r>
              <a:rPr lang="tr-TR" sz="2800" b="1" dirty="0" smtClean="0"/>
              <a:t> Dicle'den ayrıldığı noktada yer alması, kent yakınlarındaki Kut barajının Dicle'den sulama kanallarına su sağlaması ve tarım ürünlerinin pazarlandığı bir ticaret merkezi olması </a:t>
            </a:r>
            <a:r>
              <a:rPr lang="tr-TR" sz="2800" b="1" dirty="0" err="1" smtClean="0"/>
              <a:t>şehire</a:t>
            </a:r>
            <a:r>
              <a:rPr lang="tr-TR" sz="2800" b="1" dirty="0" smtClean="0"/>
              <a:t> önem kazandırmıştır.</a:t>
            </a:r>
          </a:p>
          <a:p>
            <a:endParaRPr lang="tr-TR"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1">
                    <a:lumMod val="95000"/>
                    <a:lumOff val="5000"/>
                  </a:schemeClr>
                </a:solidFill>
              </a:rPr>
              <a:t>Devamı…</a:t>
            </a:r>
            <a:endParaRPr lang="tr-TR" b="1" dirty="0">
              <a:solidFill>
                <a:schemeClr val="bg1">
                  <a:lumMod val="95000"/>
                  <a:lumOff val="5000"/>
                </a:schemeClr>
              </a:solidFill>
            </a:endParaRPr>
          </a:p>
        </p:txBody>
      </p:sp>
      <p:sp>
        <p:nvSpPr>
          <p:cNvPr id="3" name="2 İçerik Yer Tutucusu"/>
          <p:cNvSpPr>
            <a:spLocks noGrp="1"/>
          </p:cNvSpPr>
          <p:nvPr>
            <p:ph idx="1"/>
          </p:nvPr>
        </p:nvSpPr>
        <p:spPr>
          <a:xfrm>
            <a:off x="467544" y="1484784"/>
            <a:ext cx="8229600" cy="4572000"/>
          </a:xfrm>
        </p:spPr>
        <p:txBody>
          <a:bodyPr>
            <a:noAutofit/>
          </a:bodyPr>
          <a:lstStyle/>
          <a:p>
            <a:r>
              <a:rPr lang="tr-TR" sz="2300" b="1" dirty="0" smtClean="0"/>
              <a:t>İlginçtir, </a:t>
            </a:r>
            <a:r>
              <a:rPr lang="tr-TR" sz="2300" b="1" dirty="0" err="1" smtClean="0"/>
              <a:t>Townshend</a:t>
            </a:r>
            <a:r>
              <a:rPr lang="tr-TR" sz="2300" b="1" dirty="0" smtClean="0"/>
              <a:t> “Mezopotamya Seferim” adlı hatıratında kendisini </a:t>
            </a:r>
            <a:r>
              <a:rPr lang="tr-TR" sz="2300" b="1" dirty="0" err="1" smtClean="0"/>
              <a:t>Plevne’deki</a:t>
            </a:r>
            <a:r>
              <a:rPr lang="tr-TR" sz="2300" b="1" dirty="0" smtClean="0"/>
              <a:t> Gazi Osman Paşa ile kıyaslıyordu. 26 Nisan günü Halil Paşa ile buluştu. Yedekte tek bir peksimet yoktu diye yazdı defterine. Kayıtsız şartsız teslim olmalarında ısrar ediyordu Halil Paşa. Hatıratında açıklamaktan utandığı teslim şartlarında neler olduğunu iki gün sonra yazdığı bir mektupta şöyle dile getirmişti: 40 topunu sağlam olarak Osmanlı’ya teslim etmek ve ordusuyla birlikte serbest bırakılması karşılığında tam 1 milyon sterlin ödemek…</a:t>
            </a:r>
          </a:p>
          <a:p>
            <a:r>
              <a:rPr lang="tr-TR" sz="2300" b="1" dirty="0" smtClean="0"/>
              <a:t>Tabii ki bu zaferi satma teklifi Osmanlı tarafında kabul görmeyecekti. İngilizler bu onursuzluğu yaşamamak için çırpınıyorlardı ama nafile.</a:t>
            </a:r>
          </a:p>
          <a:p>
            <a:r>
              <a:rPr lang="tr-TR" sz="2300" b="1" dirty="0" smtClean="0"/>
              <a:t/>
            </a:r>
            <a:br>
              <a:rPr lang="tr-TR" sz="2300" b="1" dirty="0" smtClean="0"/>
            </a:br>
            <a:endParaRPr lang="tr-TR" sz="23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Neden Unutturuldu?</a:t>
            </a:r>
            <a:endParaRPr lang="tr-TR" b="1" dirty="0"/>
          </a:p>
        </p:txBody>
      </p:sp>
      <p:sp>
        <p:nvSpPr>
          <p:cNvPr id="3" name="2 İçerik Yer Tutucusu"/>
          <p:cNvSpPr>
            <a:spLocks noGrp="1"/>
          </p:cNvSpPr>
          <p:nvPr>
            <p:ph idx="1"/>
          </p:nvPr>
        </p:nvSpPr>
        <p:spPr/>
        <p:txBody>
          <a:bodyPr/>
          <a:lstStyle/>
          <a:p>
            <a:r>
              <a:rPr lang="tr-TR" dirty="0" smtClean="0"/>
              <a:t>Teslim olmuştu General. Şerefli bir misafir gibi önce Heybeliada, sonra Büyükada’da ağırlandı. Hatta yanındaki köpeğini cephede unutmuştu. İstedi, köpeği özel bir kurye ile kendisine ulaştırıldı. Esir askerleri ise çölde uzun ve çetin bir yolculuğa çıkacaklardı.</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Alınan esirlerin listesi:</a:t>
            </a:r>
            <a:endParaRPr lang="tr-TR" dirty="0"/>
          </a:p>
        </p:txBody>
      </p:sp>
      <p:sp>
        <p:nvSpPr>
          <p:cNvPr id="3" name="2 İçerik Yer Tutucusu"/>
          <p:cNvSpPr>
            <a:spLocks noGrp="1"/>
          </p:cNvSpPr>
          <p:nvPr>
            <p:ph idx="1"/>
          </p:nvPr>
        </p:nvSpPr>
        <p:spPr>
          <a:xfrm>
            <a:off x="467544" y="2286000"/>
            <a:ext cx="8229600" cy="4572000"/>
          </a:xfrm>
        </p:spPr>
        <p:txBody>
          <a:bodyPr/>
          <a:lstStyle/>
          <a:p>
            <a:r>
              <a:rPr lang="tr-TR" b="1" dirty="0" smtClean="0"/>
              <a:t>5 General, 272 İngiliz, 204 </a:t>
            </a:r>
            <a:r>
              <a:rPr lang="tr-TR" b="1" dirty="0" err="1" smtClean="0"/>
              <a:t>Hind</a:t>
            </a:r>
            <a:r>
              <a:rPr lang="tr-TR" b="1" dirty="0" smtClean="0"/>
              <a:t> subayı (toplam 476 subay), 2592 İngiliz, 6988 </a:t>
            </a:r>
            <a:r>
              <a:rPr lang="tr-TR" b="1" dirty="0" err="1" smtClean="0"/>
              <a:t>Hind</a:t>
            </a:r>
            <a:r>
              <a:rPr lang="tr-TR" b="1" dirty="0" smtClean="0"/>
              <a:t> vs. er (toplam 9580 er), silahsız 3248 kişi, ceman yekûn 13.309 esir (bunların 1306’sı hasta ve yaralıydı).</a:t>
            </a:r>
            <a:endParaRPr lang="tr-TR"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6000" b="1" dirty="0" smtClean="0"/>
              <a:t>‘’YENİLGİ’’</a:t>
            </a:r>
            <a:endParaRPr lang="tr-TR" sz="6000" b="1" dirty="0"/>
          </a:p>
        </p:txBody>
      </p:sp>
      <p:sp>
        <p:nvSpPr>
          <p:cNvPr id="3" name="2 İçerik Yer Tutucusu"/>
          <p:cNvSpPr>
            <a:spLocks noGrp="1"/>
          </p:cNvSpPr>
          <p:nvPr>
            <p:ph idx="1"/>
          </p:nvPr>
        </p:nvSpPr>
        <p:spPr/>
        <p:txBody>
          <a:bodyPr>
            <a:normAutofit fontScale="85000" lnSpcReduction="10000"/>
          </a:bodyPr>
          <a:lstStyle/>
          <a:p>
            <a:r>
              <a:rPr lang="tr-TR" b="1" dirty="0" smtClean="0"/>
              <a:t>Yenilginin üzeri örtülecek gibi değildi. İngilizler savaşın ortasında utanç verici bir şekilde armut gibi teslim olmuşlardı Türklere. Yoksa Çanakkale’nin artçı depremleri mi geliyor? paniğinin Savaş Bakanlığı’nın bacasını sarmış olduğunu tahmin edebilirsiniz.</a:t>
            </a:r>
          </a:p>
          <a:p>
            <a:r>
              <a:rPr lang="tr-TR" b="1" dirty="0" smtClean="0"/>
              <a:t>Nitekim Londra’da bir soruşturma komisyonu kurulacak, yenilginin sorumlusu araştırılacaktı. Tarihlerindeki en utandırıcı sahneyi yaşayan İngilizler ertesi yıl Bağdat’ı almalarına rağmen bu uğursuz günü unutmadılar ve hakkında onlarca kitap yazdılar. </a:t>
            </a:r>
          </a:p>
          <a:p>
            <a:endParaRPr lang="tr-T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ANLIYORUZ Kİ…!!!</a:t>
            </a:r>
            <a:endParaRPr lang="tr-TR" b="1" dirty="0"/>
          </a:p>
        </p:txBody>
      </p:sp>
      <p:sp>
        <p:nvSpPr>
          <p:cNvPr id="3" name="2 İçerik Yer Tutucusu"/>
          <p:cNvSpPr>
            <a:spLocks noGrp="1"/>
          </p:cNvSpPr>
          <p:nvPr>
            <p:ph idx="1"/>
          </p:nvPr>
        </p:nvSpPr>
        <p:spPr>
          <a:xfrm>
            <a:off x="395536" y="2286000"/>
            <a:ext cx="8229600" cy="4572000"/>
          </a:xfrm>
        </p:spPr>
        <p:txBody>
          <a:bodyPr/>
          <a:lstStyle/>
          <a:p>
            <a:r>
              <a:rPr lang="tr-TR" b="1" dirty="0" smtClean="0"/>
              <a:t> İngilizlerin askeriyede 1945’e kadar kutlanmakta olan ‘Kut Günü’nü neden yasaklattıklarını…</a:t>
            </a:r>
            <a:endParaRPr lang="tr-T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noAutofit/>
          </a:bodyPr>
          <a:lstStyle/>
          <a:p>
            <a:r>
              <a:rPr lang="tr-TR" sz="6600" dirty="0" smtClean="0">
                <a:solidFill>
                  <a:schemeClr val="accent2">
                    <a:lumMod val="75000"/>
                  </a:schemeClr>
                </a:solidFill>
              </a:rPr>
              <a:t>RESİMLER</a:t>
            </a:r>
            <a:endParaRPr lang="tr-TR" sz="6600" dirty="0">
              <a:solidFill>
                <a:schemeClr val="accent2">
                  <a:lumMod val="75000"/>
                </a:schemeClr>
              </a:solidFill>
            </a:endParaRPr>
          </a:p>
        </p:txBody>
      </p:sp>
      <p:sp>
        <p:nvSpPr>
          <p:cNvPr id="8" name="7 Metin Yer Tutucusu"/>
          <p:cNvSpPr>
            <a:spLocks noGrp="1"/>
          </p:cNvSpPr>
          <p:nvPr>
            <p:ph type="body" idx="1"/>
          </p:nvPr>
        </p:nvSpPr>
        <p:spPr/>
        <p:txBody>
          <a:bodyPr/>
          <a:lstStyle/>
          <a:p>
            <a:endParaRPr lang="tr-TR"/>
          </a:p>
        </p:txBody>
      </p:sp>
      <p:sp>
        <p:nvSpPr>
          <p:cNvPr id="10" name="9 Metin Yer Tutucusu"/>
          <p:cNvSpPr>
            <a:spLocks noGrp="1"/>
          </p:cNvSpPr>
          <p:nvPr>
            <p:ph type="body" sz="half" idx="3"/>
          </p:nvPr>
        </p:nvSpPr>
        <p:spPr/>
        <p:txBody>
          <a:bodyPr/>
          <a:lstStyle/>
          <a:p>
            <a:endParaRPr lang="tr-TR"/>
          </a:p>
        </p:txBody>
      </p:sp>
      <p:sp>
        <p:nvSpPr>
          <p:cNvPr id="11" name="10 İçerik Yer Tutucusu"/>
          <p:cNvSpPr>
            <a:spLocks noGrp="1"/>
          </p:cNvSpPr>
          <p:nvPr>
            <p:ph sz="quarter" idx="4"/>
          </p:nvPr>
        </p:nvSpPr>
        <p:spPr/>
        <p:txBody>
          <a:bodyPr/>
          <a:lstStyle/>
          <a:p>
            <a:endParaRPr lang="tr-TR"/>
          </a:p>
        </p:txBody>
      </p:sp>
      <p:pic>
        <p:nvPicPr>
          <p:cNvPr id="33794" name="Picture 2" descr="C:\Users\asus\Desktop\kutul_ammare_zaferinin_96_yildonumu_h4460.jpg"/>
          <p:cNvPicPr>
            <a:picLocks noGrp="1" noChangeAspect="1" noChangeArrowheads="1"/>
          </p:cNvPicPr>
          <p:nvPr>
            <p:ph sz="quarter" idx="2"/>
          </p:nvPr>
        </p:nvPicPr>
        <p:blipFill>
          <a:blip r:embed="rId2" cstate="print"/>
          <a:srcRect/>
          <a:stretch>
            <a:fillRect/>
          </a:stretch>
        </p:blipFill>
        <p:spPr bwMode="auto">
          <a:xfrm>
            <a:off x="1403649" y="0"/>
            <a:ext cx="7740352" cy="3356992"/>
          </a:xfrm>
          <a:prstGeom prst="rect">
            <a:avLst/>
          </a:prstGeom>
          <a:noFill/>
        </p:spPr>
      </p:pic>
      <p:pic>
        <p:nvPicPr>
          <p:cNvPr id="33795" name="Picture 3" descr="C:\Users\asus\Desktop\buyuk12.jpg"/>
          <p:cNvPicPr>
            <a:picLocks noChangeAspect="1" noChangeArrowheads="1"/>
          </p:cNvPicPr>
          <p:nvPr/>
        </p:nvPicPr>
        <p:blipFill>
          <a:blip r:embed="rId3" cstate="print"/>
          <a:srcRect/>
          <a:stretch>
            <a:fillRect/>
          </a:stretch>
        </p:blipFill>
        <p:spPr bwMode="auto">
          <a:xfrm>
            <a:off x="1403648" y="3429000"/>
            <a:ext cx="7740352" cy="3429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0" y="290732"/>
            <a:ext cx="2051720" cy="3017520"/>
          </a:xfrm>
        </p:spPr>
        <p:txBody>
          <a:bodyPr>
            <a:normAutofit/>
          </a:bodyPr>
          <a:lstStyle/>
          <a:p>
            <a:r>
              <a:rPr lang="tr-TR" sz="2400" b="1" dirty="0" smtClean="0"/>
              <a:t>Savaşa giderken…</a:t>
            </a:r>
            <a:endParaRPr lang="tr-TR" sz="2400" b="1" dirty="0"/>
          </a:p>
        </p:txBody>
      </p:sp>
      <p:sp>
        <p:nvSpPr>
          <p:cNvPr id="4" name="3 Metin Yer Tutucusu"/>
          <p:cNvSpPr>
            <a:spLocks noGrp="1"/>
          </p:cNvSpPr>
          <p:nvPr>
            <p:ph type="body" sz="half" idx="3"/>
          </p:nvPr>
        </p:nvSpPr>
        <p:spPr>
          <a:xfrm>
            <a:off x="0" y="3427124"/>
            <a:ext cx="2051720" cy="3430876"/>
          </a:xfrm>
        </p:spPr>
        <p:txBody>
          <a:bodyPr>
            <a:noAutofit/>
          </a:bodyPr>
          <a:lstStyle/>
          <a:p>
            <a:r>
              <a:rPr lang="tr-TR" sz="2400" b="1" dirty="0" smtClean="0"/>
              <a:t>Irak Cephesinde Türk ordusuna ait bir çadırlı ordugâh  </a:t>
            </a:r>
            <a:endParaRPr lang="tr-TR" sz="2400" b="1" dirty="0"/>
          </a:p>
        </p:txBody>
      </p:sp>
      <p:pic>
        <p:nvPicPr>
          <p:cNvPr id="34818" name="Picture 2" descr="C:\Users\asus\Desktop\unnamed.jpg"/>
          <p:cNvPicPr>
            <a:picLocks noGrp="1" noChangeAspect="1" noChangeArrowheads="1"/>
          </p:cNvPicPr>
          <p:nvPr>
            <p:ph sz="quarter" idx="2"/>
          </p:nvPr>
        </p:nvPicPr>
        <p:blipFill>
          <a:blip r:embed="rId2" cstate="print"/>
          <a:srcRect/>
          <a:stretch>
            <a:fillRect/>
          </a:stretch>
        </p:blipFill>
        <p:spPr bwMode="auto">
          <a:xfrm>
            <a:off x="2051720" y="1"/>
            <a:ext cx="7092280" cy="3308350"/>
          </a:xfrm>
          <a:prstGeom prst="rect">
            <a:avLst/>
          </a:prstGeom>
          <a:noFill/>
        </p:spPr>
      </p:pic>
      <p:pic>
        <p:nvPicPr>
          <p:cNvPr id="34819" name="Picture 3" descr="C:\Users\asus\Desktop\image00222.jpg"/>
          <p:cNvPicPr>
            <a:picLocks noGrp="1" noChangeAspect="1" noChangeArrowheads="1"/>
          </p:cNvPicPr>
          <p:nvPr>
            <p:ph sz="quarter" idx="4"/>
          </p:nvPr>
        </p:nvPicPr>
        <p:blipFill>
          <a:blip r:embed="rId3" cstate="print"/>
          <a:srcRect/>
          <a:stretch>
            <a:fillRect/>
          </a:stretch>
        </p:blipFill>
        <p:spPr bwMode="auto">
          <a:xfrm>
            <a:off x="2051720" y="3378730"/>
            <a:ext cx="7092280" cy="347927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0" y="290732"/>
            <a:ext cx="1946030" cy="3017520"/>
          </a:xfrm>
        </p:spPr>
        <p:txBody>
          <a:bodyPr>
            <a:noAutofit/>
          </a:bodyPr>
          <a:lstStyle/>
          <a:p>
            <a:r>
              <a:rPr lang="tr-TR" sz="2000" b="1" dirty="0" smtClean="0"/>
              <a:t>Halil (KUT) Paşa (1882–1957) </a:t>
            </a:r>
            <a:endParaRPr lang="tr-TR" sz="2000" b="1" dirty="0"/>
          </a:p>
        </p:txBody>
      </p:sp>
      <p:sp>
        <p:nvSpPr>
          <p:cNvPr id="4" name="3 Metin Yer Tutucusu"/>
          <p:cNvSpPr>
            <a:spLocks noGrp="1"/>
          </p:cNvSpPr>
          <p:nvPr>
            <p:ph type="body" sz="half" idx="3"/>
          </p:nvPr>
        </p:nvSpPr>
        <p:spPr>
          <a:xfrm>
            <a:off x="0" y="3427124"/>
            <a:ext cx="1979712" cy="3430876"/>
          </a:xfrm>
        </p:spPr>
        <p:txBody>
          <a:bodyPr>
            <a:noAutofit/>
          </a:bodyPr>
          <a:lstStyle/>
          <a:p>
            <a:r>
              <a:rPr lang="tr-TR" sz="2000" b="1" dirty="0" smtClean="0"/>
              <a:t>6 </a:t>
            </a:r>
            <a:r>
              <a:rPr lang="tr-TR" sz="2000" b="1" dirty="0" err="1" smtClean="0"/>
              <a:t>ncı</a:t>
            </a:r>
            <a:r>
              <a:rPr lang="tr-TR" sz="2000" b="1" dirty="0" smtClean="0"/>
              <a:t> Orduya mensup bir grup subay  </a:t>
            </a:r>
          </a:p>
          <a:p>
            <a:r>
              <a:rPr lang="tr-TR" sz="2000" b="1" dirty="0" smtClean="0"/>
              <a:t/>
            </a:r>
            <a:br>
              <a:rPr lang="tr-TR" sz="2000" b="1" dirty="0" smtClean="0"/>
            </a:br>
            <a:endParaRPr lang="tr-TR" sz="2000" b="1" dirty="0"/>
          </a:p>
        </p:txBody>
      </p:sp>
      <p:sp>
        <p:nvSpPr>
          <p:cNvPr id="5" name="4 İçerik Yer Tutucusu"/>
          <p:cNvSpPr>
            <a:spLocks noGrp="1"/>
          </p:cNvSpPr>
          <p:nvPr>
            <p:ph sz="quarter" idx="2"/>
          </p:nvPr>
        </p:nvSpPr>
        <p:spPr/>
        <p:txBody>
          <a:bodyPr/>
          <a:lstStyle/>
          <a:p>
            <a:endParaRPr lang="tr-TR"/>
          </a:p>
        </p:txBody>
      </p:sp>
      <p:pic>
        <p:nvPicPr>
          <p:cNvPr id="35842" name="Picture 2" descr="C:\Users\asus\Desktop\image0056.jpg"/>
          <p:cNvPicPr>
            <a:picLocks noChangeAspect="1" noChangeArrowheads="1"/>
          </p:cNvPicPr>
          <p:nvPr/>
        </p:nvPicPr>
        <p:blipFill>
          <a:blip r:embed="rId2" cstate="print"/>
          <a:srcRect/>
          <a:stretch>
            <a:fillRect/>
          </a:stretch>
        </p:blipFill>
        <p:spPr bwMode="auto">
          <a:xfrm>
            <a:off x="1979712" y="-2284"/>
            <a:ext cx="7164288" cy="3307636"/>
          </a:xfrm>
          <a:prstGeom prst="rect">
            <a:avLst/>
          </a:prstGeom>
          <a:noFill/>
        </p:spPr>
      </p:pic>
      <p:pic>
        <p:nvPicPr>
          <p:cNvPr id="35843" name="Picture 3" descr="C:\Users\asus\Desktop\image0064.jpg"/>
          <p:cNvPicPr>
            <a:picLocks noGrp="1" noChangeAspect="1" noChangeArrowheads="1"/>
          </p:cNvPicPr>
          <p:nvPr>
            <p:ph sz="quarter" idx="4"/>
          </p:nvPr>
        </p:nvPicPr>
        <p:blipFill>
          <a:blip r:embed="rId3" cstate="print"/>
          <a:srcRect/>
          <a:stretch>
            <a:fillRect/>
          </a:stretch>
        </p:blipFill>
        <p:spPr bwMode="auto">
          <a:xfrm>
            <a:off x="2051720" y="3356992"/>
            <a:ext cx="7092280" cy="35010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0" y="0"/>
            <a:ext cx="1946030" cy="6858000"/>
          </a:xfrm>
        </p:spPr>
        <p:txBody>
          <a:bodyPr>
            <a:normAutofit/>
          </a:bodyPr>
          <a:lstStyle/>
          <a:p>
            <a:r>
              <a:rPr lang="tr-TR" sz="2000" b="1" dirty="0" smtClean="0"/>
              <a:t>Kut Şehitliği</a:t>
            </a:r>
          </a:p>
          <a:p>
            <a:r>
              <a:rPr lang="tr-TR" sz="2000" b="1" dirty="0" smtClean="0"/>
              <a:t>1920 yılında Bağdat’a 180 km uzaklıkta </a:t>
            </a:r>
            <a:r>
              <a:rPr lang="tr-TR" sz="2000" b="1" dirty="0" err="1" smtClean="0"/>
              <a:t>Kutü’l</a:t>
            </a:r>
            <a:r>
              <a:rPr lang="tr-TR" sz="2000" b="1" dirty="0" smtClean="0"/>
              <a:t>-</a:t>
            </a:r>
            <a:r>
              <a:rPr lang="tr-TR" sz="2000" b="1" dirty="0" err="1" smtClean="0"/>
              <a:t>Ammare’de</a:t>
            </a:r>
            <a:r>
              <a:rPr lang="tr-TR" sz="2000" b="1" dirty="0" smtClean="0"/>
              <a:t> inşa edilen şehitlik, etrafı duvarlarla çevrili büyük bir anıt şeklindedir. Burada 7 subay ve 43 er olmak üzere 50 şehidimizin mezarı bulunmaktadır.  </a:t>
            </a:r>
            <a:endParaRPr lang="tr-TR" sz="2000" b="1" dirty="0"/>
          </a:p>
        </p:txBody>
      </p:sp>
      <p:sp>
        <p:nvSpPr>
          <p:cNvPr id="5" name="4 İçerik Yer Tutucusu"/>
          <p:cNvSpPr>
            <a:spLocks noGrp="1"/>
          </p:cNvSpPr>
          <p:nvPr>
            <p:ph sz="quarter" idx="2"/>
          </p:nvPr>
        </p:nvSpPr>
        <p:spPr/>
        <p:txBody>
          <a:bodyPr/>
          <a:lstStyle/>
          <a:p>
            <a:endParaRPr lang="tr-TR" dirty="0"/>
          </a:p>
        </p:txBody>
      </p:sp>
      <p:pic>
        <p:nvPicPr>
          <p:cNvPr id="36866" name="Picture 2" descr="C:\Users\asus\Desktop\image0074.jpg"/>
          <p:cNvPicPr>
            <a:picLocks noGrp="1" noChangeAspect="1" noChangeArrowheads="1"/>
          </p:cNvPicPr>
          <p:nvPr>
            <p:ph sz="quarter" idx="4"/>
          </p:nvPr>
        </p:nvPicPr>
        <p:blipFill>
          <a:blip r:embed="rId2" cstate="print"/>
          <a:srcRect/>
          <a:stretch>
            <a:fillRect/>
          </a:stretch>
        </p:blipFill>
        <p:spPr bwMode="auto">
          <a:xfrm>
            <a:off x="2051720" y="0"/>
            <a:ext cx="7092280" cy="3311506"/>
          </a:xfrm>
          <a:prstGeom prst="rect">
            <a:avLst/>
          </a:prstGeom>
          <a:noFill/>
        </p:spPr>
      </p:pic>
      <p:pic>
        <p:nvPicPr>
          <p:cNvPr id="36868" name="Picture 4" descr="C:\Users\asus\Desktop\image0084.jpg"/>
          <p:cNvPicPr>
            <a:picLocks noChangeAspect="1" noChangeArrowheads="1"/>
          </p:cNvPicPr>
          <p:nvPr/>
        </p:nvPicPr>
        <p:blipFill>
          <a:blip r:embed="rId3" cstate="print"/>
          <a:srcRect/>
          <a:stretch>
            <a:fillRect/>
          </a:stretch>
        </p:blipFill>
        <p:spPr bwMode="auto">
          <a:xfrm>
            <a:off x="1979712" y="3356992"/>
            <a:ext cx="7164288" cy="350100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noAutofit/>
          </a:bodyPr>
          <a:lstStyle/>
          <a:p>
            <a:r>
              <a:rPr lang="tr-TR" sz="2400" b="1" dirty="0" smtClean="0">
                <a:solidFill>
                  <a:schemeClr val="tx1"/>
                </a:solidFill>
              </a:rPr>
              <a:t>Irak Cephesi’nde, Kut-</a:t>
            </a:r>
            <a:r>
              <a:rPr lang="tr-TR" sz="2400" b="1" dirty="0" err="1" smtClean="0">
                <a:solidFill>
                  <a:schemeClr val="tx1"/>
                </a:solidFill>
              </a:rPr>
              <a:t>ül</a:t>
            </a:r>
            <a:r>
              <a:rPr lang="tr-TR" sz="2400" b="1" dirty="0" smtClean="0">
                <a:solidFill>
                  <a:schemeClr val="tx1"/>
                </a:solidFill>
              </a:rPr>
              <a:t> </a:t>
            </a:r>
            <a:r>
              <a:rPr lang="tr-TR" sz="2400" b="1" dirty="0" err="1" smtClean="0">
                <a:solidFill>
                  <a:schemeClr val="tx1"/>
                </a:solidFill>
              </a:rPr>
              <a:t>Amare’de</a:t>
            </a:r>
            <a:r>
              <a:rPr lang="tr-TR" sz="2400" b="1" dirty="0" smtClean="0">
                <a:solidFill>
                  <a:schemeClr val="tx1"/>
                </a:solidFill>
              </a:rPr>
              <a:t>, Halil Paşa (Kut) tarafından tutsak alınan </a:t>
            </a:r>
            <a:r>
              <a:rPr lang="tr-TR" sz="2400" b="1" dirty="0" err="1" smtClean="0">
                <a:solidFill>
                  <a:schemeClr val="tx1"/>
                </a:solidFill>
              </a:rPr>
              <a:t>Major</a:t>
            </a:r>
            <a:r>
              <a:rPr lang="tr-TR" sz="2400" b="1" dirty="0" smtClean="0">
                <a:solidFill>
                  <a:schemeClr val="tx1"/>
                </a:solidFill>
              </a:rPr>
              <a:t>-General </a:t>
            </a:r>
            <a:r>
              <a:rPr lang="tr-TR" sz="2400" b="1" dirty="0" err="1" smtClean="0">
                <a:solidFill>
                  <a:schemeClr val="tx1"/>
                </a:solidFill>
              </a:rPr>
              <a:t>Sir</a:t>
            </a:r>
            <a:r>
              <a:rPr lang="tr-TR" sz="2400" b="1" dirty="0" smtClean="0">
                <a:solidFill>
                  <a:schemeClr val="tx1"/>
                </a:solidFill>
              </a:rPr>
              <a:t> Charles Vere </a:t>
            </a:r>
            <a:r>
              <a:rPr lang="tr-TR" sz="2400" b="1" dirty="0" err="1" smtClean="0">
                <a:solidFill>
                  <a:schemeClr val="tx1"/>
                </a:solidFill>
              </a:rPr>
              <a:t>Ferrers</a:t>
            </a:r>
            <a:r>
              <a:rPr lang="tr-TR" sz="2400" b="1" dirty="0" smtClean="0">
                <a:solidFill>
                  <a:schemeClr val="tx1"/>
                </a:solidFill>
              </a:rPr>
              <a:t> </a:t>
            </a:r>
            <a:r>
              <a:rPr lang="tr-TR" sz="2400" b="1" dirty="0" err="1" smtClean="0">
                <a:solidFill>
                  <a:schemeClr val="tx1"/>
                </a:solidFill>
              </a:rPr>
              <a:t>Townshend</a:t>
            </a:r>
            <a:r>
              <a:rPr lang="tr-TR" sz="2400" b="1" dirty="0" smtClean="0">
                <a:solidFill>
                  <a:schemeClr val="tx1"/>
                </a:solidFill>
              </a:rPr>
              <a:t> , dört generali ve kurmay subayları ile Kut Kahramanı Halil Paşa</a:t>
            </a:r>
            <a:endParaRPr lang="tr-TR" sz="2400" dirty="0">
              <a:solidFill>
                <a:schemeClr val="tx1"/>
              </a:solidFill>
            </a:endParaRPr>
          </a:p>
        </p:txBody>
      </p:sp>
      <p:pic>
        <p:nvPicPr>
          <p:cNvPr id="37890" name="Picture 2" descr="C:\Users\asus\Desktop\image0092.jpg"/>
          <p:cNvPicPr>
            <a:picLocks noGrp="1" noChangeAspect="1" noChangeArrowheads="1"/>
          </p:cNvPicPr>
          <p:nvPr>
            <p:ph idx="1"/>
          </p:nvPr>
        </p:nvPicPr>
        <p:blipFill>
          <a:blip r:embed="rId2" cstate="print"/>
          <a:srcRect/>
          <a:stretch>
            <a:fillRect/>
          </a:stretch>
        </p:blipFill>
        <p:spPr bwMode="auto">
          <a:xfrm>
            <a:off x="0" y="1916832"/>
            <a:ext cx="9144000" cy="494116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DEVAMI…</a:t>
            </a:r>
            <a:endParaRPr lang="tr-TR" dirty="0"/>
          </a:p>
        </p:txBody>
      </p:sp>
      <p:sp>
        <p:nvSpPr>
          <p:cNvPr id="3" name="2 İçerik Yer Tutucusu"/>
          <p:cNvSpPr>
            <a:spLocks noGrp="1"/>
          </p:cNvSpPr>
          <p:nvPr>
            <p:ph idx="1"/>
          </p:nvPr>
        </p:nvSpPr>
        <p:spPr/>
        <p:txBody>
          <a:bodyPr>
            <a:noAutofit/>
          </a:bodyPr>
          <a:lstStyle/>
          <a:p>
            <a:r>
              <a:rPr lang="tr-TR" sz="2300" b="1" dirty="0" err="1" smtClean="0"/>
              <a:t>Kutü'l</a:t>
            </a:r>
            <a:r>
              <a:rPr lang="tr-TR" sz="2300" b="1" dirty="0" smtClean="0"/>
              <a:t>-</a:t>
            </a:r>
            <a:r>
              <a:rPr lang="tr-TR" sz="2300" b="1" dirty="0" err="1" smtClean="0"/>
              <a:t>Amare'nin</a:t>
            </a:r>
            <a:r>
              <a:rPr lang="tr-TR" sz="2300" b="1" dirty="0" smtClean="0"/>
              <a:t> gelişimi eskiden beri Dicle'nin yatak değişikliklerine bağlı oldu. Bir çöküş döneminden sonra kent, ırmağın bugünkü durumunu alması üzerine bir ırmak limanı haline geldi ve yeniden canlandı. </a:t>
            </a:r>
            <a:r>
              <a:rPr lang="tr-TR" sz="2300" b="1" dirty="0" smtClean="0">
                <a:hlinkClick r:id="rId2" tooltip="I. Dünya Savaşı"/>
              </a:rPr>
              <a:t>I. Dünya Savaşı</a:t>
            </a:r>
            <a:r>
              <a:rPr lang="tr-TR" sz="2300" b="1" dirty="0" smtClean="0"/>
              <a:t> sırasında bölgeye </a:t>
            </a:r>
            <a:r>
              <a:rPr lang="tr-TR" sz="2300" b="1" dirty="0" err="1" smtClean="0"/>
              <a:t>saldıran</a:t>
            </a:r>
            <a:r>
              <a:rPr lang="tr-TR" sz="2300" b="1" dirty="0" err="1" smtClean="0">
                <a:hlinkClick r:id="rId3" tooltip="Birleşik Krallık"/>
              </a:rPr>
              <a:t>Britanyalılarla</a:t>
            </a:r>
            <a:r>
              <a:rPr lang="tr-TR" sz="2300" b="1" dirty="0" smtClean="0"/>
              <a:t> </a:t>
            </a:r>
            <a:r>
              <a:rPr lang="tr-TR" sz="2300" b="1" dirty="0" smtClean="0">
                <a:hlinkClick r:id="rId4" tooltip="Osmanlılar"/>
              </a:rPr>
              <a:t>Türkler</a:t>
            </a:r>
            <a:r>
              <a:rPr lang="tr-TR" sz="2300" b="1" dirty="0" smtClean="0"/>
              <a:t> arasındaki çarpışmalarda büyük ölçüde harap oldu. </a:t>
            </a:r>
            <a:r>
              <a:rPr lang="tr-TR" sz="2300" b="1" dirty="0" err="1" smtClean="0">
                <a:hlinkClick r:id="rId5" tooltip="Charles Vere Ferrers Townshend"/>
              </a:rPr>
              <a:t>Townshend</a:t>
            </a:r>
            <a:r>
              <a:rPr lang="tr-TR" sz="2300" b="1" dirty="0" smtClean="0"/>
              <a:t> komutasındaki Britanya kuvvetleri 1915'te kenti işgal ettiyse de Türkler tarafından kuşatıldılar ve beş aylık bir kuşatmadan sonra teslim olmak zorunda kaldılar (Nisan 1916). Kent, Şubat 1917'de </a:t>
            </a:r>
            <a:r>
              <a:rPr lang="tr-TR" sz="2300" b="1" dirty="0" err="1" smtClean="0">
                <a:hlinkClick r:id="rId6" tooltip="Frederick Stanley Maude (sayfa mevcut değil)"/>
              </a:rPr>
              <a:t>Maude</a:t>
            </a:r>
            <a:r>
              <a:rPr lang="tr-TR" sz="2300" b="1" dirty="0" err="1" smtClean="0"/>
              <a:t>'un</a:t>
            </a:r>
            <a:r>
              <a:rPr lang="tr-TR" sz="2300" b="1" dirty="0" smtClean="0"/>
              <a:t> birliklerince geri alındı. Sonraki yıllarda yeniden inşa edildi.</a:t>
            </a:r>
          </a:p>
          <a:p>
            <a:endParaRPr lang="tr-TR" sz="23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KAYNAKÇA</a:t>
            </a:r>
            <a:endParaRPr lang="tr-TR" b="1" dirty="0"/>
          </a:p>
        </p:txBody>
      </p:sp>
      <p:sp>
        <p:nvSpPr>
          <p:cNvPr id="3" name="2 İçerik Yer Tutucusu"/>
          <p:cNvSpPr>
            <a:spLocks noGrp="1"/>
          </p:cNvSpPr>
          <p:nvPr>
            <p:ph idx="1"/>
          </p:nvPr>
        </p:nvSpPr>
        <p:spPr/>
        <p:txBody>
          <a:bodyPr/>
          <a:lstStyle/>
          <a:p>
            <a:r>
              <a:rPr lang="tr-TR" dirty="0" smtClean="0">
                <a:hlinkClick r:id="rId2"/>
              </a:rPr>
              <a:t>http://www.</a:t>
            </a:r>
            <a:r>
              <a:rPr lang="tr-TR" dirty="0" err="1" smtClean="0">
                <a:hlinkClick r:id="rId2"/>
              </a:rPr>
              <a:t>yenidenergenekon</a:t>
            </a:r>
            <a:r>
              <a:rPr lang="tr-TR" dirty="0" smtClean="0">
                <a:hlinkClick r:id="rId2"/>
              </a:rPr>
              <a:t>.com/399-</a:t>
            </a:r>
            <a:r>
              <a:rPr lang="tr-TR" dirty="0" err="1" smtClean="0">
                <a:hlinkClick r:id="rId2"/>
              </a:rPr>
              <a:t>kutul</a:t>
            </a:r>
            <a:r>
              <a:rPr lang="tr-TR" dirty="0" smtClean="0">
                <a:hlinkClick r:id="rId2"/>
              </a:rPr>
              <a:t>-</a:t>
            </a:r>
            <a:r>
              <a:rPr lang="tr-TR" dirty="0" err="1" smtClean="0">
                <a:hlinkClick r:id="rId2"/>
              </a:rPr>
              <a:t>ammare</a:t>
            </a:r>
            <a:r>
              <a:rPr lang="tr-TR" dirty="0" smtClean="0">
                <a:hlinkClick r:id="rId2"/>
              </a:rPr>
              <a:t>-zaferi-29-nisan-1916/</a:t>
            </a:r>
            <a:endParaRPr lang="tr-TR" dirty="0" smtClean="0"/>
          </a:p>
          <a:p>
            <a:r>
              <a:rPr lang="tr-TR" dirty="0" smtClean="0"/>
              <a:t>tr.</a:t>
            </a:r>
            <a:r>
              <a:rPr lang="tr-TR" dirty="0" err="1" smtClean="0"/>
              <a:t>wikipedia</a:t>
            </a:r>
            <a:r>
              <a:rPr lang="tr-TR" dirty="0" smtClean="0"/>
              <a:t>.org/</a:t>
            </a:r>
            <a:r>
              <a:rPr lang="tr-TR" dirty="0" err="1" smtClean="0"/>
              <a:t>wiki</a:t>
            </a:r>
            <a:r>
              <a:rPr lang="tr-TR" dirty="0" smtClean="0"/>
              <a:t>/</a:t>
            </a:r>
            <a:r>
              <a:rPr lang="tr-TR" b="1" dirty="0" err="1" smtClean="0"/>
              <a:t>Kut</a:t>
            </a:r>
            <a:r>
              <a:rPr lang="tr-TR" dirty="0" err="1" smtClean="0"/>
              <a:t>'</a:t>
            </a:r>
            <a:r>
              <a:rPr lang="tr-TR" b="1" dirty="0" err="1" smtClean="0"/>
              <a:t>ül</a:t>
            </a:r>
            <a:r>
              <a:rPr lang="tr-TR" dirty="0" smtClean="0"/>
              <a:t>_</a:t>
            </a:r>
            <a:r>
              <a:rPr lang="tr-TR" b="1" dirty="0" err="1" smtClean="0"/>
              <a:t>Ammare</a:t>
            </a:r>
            <a:r>
              <a:rPr lang="tr-TR" dirty="0" smtClean="0"/>
              <a:t>_Kuşatması</a:t>
            </a:r>
          </a:p>
          <a:p>
            <a:r>
              <a:rPr lang="tr-TR" dirty="0" smtClean="0"/>
              <a:t>tr.</a:t>
            </a:r>
            <a:r>
              <a:rPr lang="tr-TR" dirty="0" err="1" smtClean="0"/>
              <a:t>wikipedia</a:t>
            </a:r>
            <a:r>
              <a:rPr lang="tr-TR" dirty="0" smtClean="0"/>
              <a:t>.org/</a:t>
            </a:r>
            <a:r>
              <a:rPr lang="tr-TR" dirty="0" err="1" smtClean="0"/>
              <a:t>wiki</a:t>
            </a:r>
            <a:r>
              <a:rPr lang="tr-TR" dirty="0" smtClean="0"/>
              <a:t>/</a:t>
            </a:r>
            <a:r>
              <a:rPr lang="tr-TR" b="1" dirty="0" smtClean="0"/>
              <a:t>Kut</a:t>
            </a:r>
            <a:r>
              <a:rPr lang="tr-TR" dirty="0" smtClean="0"/>
              <a:t>_(şehir)</a:t>
            </a:r>
          </a:p>
          <a:p>
            <a:r>
              <a:rPr lang="tr-TR" dirty="0" smtClean="0"/>
              <a:t>www.</a:t>
            </a:r>
            <a:r>
              <a:rPr lang="tr-TR" dirty="0" err="1" smtClean="0"/>
              <a:t>ensonhaber</a:t>
            </a:r>
            <a:r>
              <a:rPr lang="tr-TR" dirty="0" smtClean="0"/>
              <a:t>.com › Tarih</a:t>
            </a:r>
          </a:p>
          <a:p>
            <a:r>
              <a:rPr lang="tr-TR" dirty="0" smtClean="0"/>
              <a:t>Görseller(</a:t>
            </a:r>
            <a:r>
              <a:rPr lang="tr-TR" dirty="0" err="1" smtClean="0"/>
              <a:t>Kut’ül</a:t>
            </a:r>
            <a:r>
              <a:rPr lang="tr-TR" dirty="0" smtClean="0"/>
              <a:t> </a:t>
            </a:r>
            <a:r>
              <a:rPr lang="tr-TR" dirty="0" err="1" smtClean="0"/>
              <a:t>Ammare</a:t>
            </a:r>
            <a:r>
              <a:rPr lang="tr-TR" dirty="0" smtClean="0"/>
              <a:t>)</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HAZIRLAYAN</a:t>
            </a:r>
            <a:r>
              <a:rPr lang="tr-TR" b="1" dirty="0" smtClean="0">
                <a:sym typeface="Wingdings" pitchFamily="2" charset="2"/>
              </a:rPr>
              <a:t></a:t>
            </a:r>
            <a:endParaRPr lang="tr-TR" b="1" dirty="0"/>
          </a:p>
        </p:txBody>
      </p:sp>
      <p:sp>
        <p:nvSpPr>
          <p:cNvPr id="3" name="2 İçerik Yer Tutucusu"/>
          <p:cNvSpPr>
            <a:spLocks noGrp="1"/>
          </p:cNvSpPr>
          <p:nvPr>
            <p:ph idx="1"/>
          </p:nvPr>
        </p:nvSpPr>
        <p:spPr/>
        <p:txBody>
          <a:bodyPr>
            <a:normAutofit/>
          </a:bodyPr>
          <a:lstStyle/>
          <a:p>
            <a:r>
              <a:rPr lang="tr-TR" sz="8800" dirty="0" smtClean="0">
                <a:latin typeface="AR CARTER" pitchFamily="2" charset="0"/>
              </a:rPr>
              <a:t>SENANUR YAVAŞ</a:t>
            </a:r>
          </a:p>
          <a:p>
            <a:r>
              <a:rPr lang="tr-TR" sz="8800" smtClean="0">
                <a:latin typeface="AR CARTER" pitchFamily="2" charset="0"/>
              </a:rPr>
              <a:t>11/C </a:t>
            </a:r>
            <a:endParaRPr lang="tr-TR" sz="8800" dirty="0" smtClean="0">
              <a:latin typeface="AR CARTER"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savuranoglu_musul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KUT’ÜL  AMMARE NEDİR?</a:t>
            </a:r>
            <a:endParaRPr lang="tr-TR" dirty="0"/>
          </a:p>
        </p:txBody>
      </p:sp>
      <p:sp>
        <p:nvSpPr>
          <p:cNvPr id="3" name="2 İçerik Yer Tutucusu"/>
          <p:cNvSpPr>
            <a:spLocks noGrp="1"/>
          </p:cNvSpPr>
          <p:nvPr>
            <p:ph idx="1"/>
          </p:nvPr>
        </p:nvSpPr>
        <p:spPr>
          <a:xfrm>
            <a:off x="457200" y="1628800"/>
            <a:ext cx="8229600" cy="4826008"/>
          </a:xfrm>
        </p:spPr>
        <p:txBody>
          <a:bodyPr>
            <a:noAutofit/>
          </a:bodyPr>
          <a:lstStyle/>
          <a:p>
            <a:r>
              <a:rPr lang="tr-TR" sz="2300" b="1" dirty="0" err="1" smtClean="0"/>
              <a:t>Kut'ül</a:t>
            </a:r>
            <a:r>
              <a:rPr lang="tr-TR" sz="2300" b="1" dirty="0" smtClean="0"/>
              <a:t> </a:t>
            </a:r>
            <a:r>
              <a:rPr lang="tr-TR" sz="2300" b="1" dirty="0" err="1" smtClean="0"/>
              <a:t>Ammare</a:t>
            </a:r>
            <a:r>
              <a:rPr lang="tr-TR" sz="2300" b="1" dirty="0" smtClean="0"/>
              <a:t> Kuşatması (7 Aralık 1915 - 29 Nisan 1916), İngiliz kuvvetleri ve müttefikleri ile Osmanlı kuvvetleri arasında geçen </a:t>
            </a:r>
            <a:r>
              <a:rPr lang="tr-TR" sz="2300" b="1" dirty="0" smtClean="0">
                <a:hlinkClick r:id="rId2" tooltip="I. Dünya Savaşı"/>
              </a:rPr>
              <a:t>I. Dünya Savaşı</a:t>
            </a:r>
            <a:r>
              <a:rPr lang="tr-TR" sz="2300" b="1" dirty="0" smtClean="0"/>
              <a:t>'nın temel muharebelerinden biri. 1. Kut Muharebesi olarak da bilinir. </a:t>
            </a:r>
            <a:r>
              <a:rPr lang="tr-TR" sz="2300" b="1" dirty="0" smtClean="0">
                <a:hlinkClick r:id="rId3" tooltip="Dicle"/>
              </a:rPr>
              <a:t>Dicle</a:t>
            </a:r>
            <a:r>
              <a:rPr lang="tr-TR" sz="2300" b="1" dirty="0" smtClean="0"/>
              <a:t> Nehri kıyısında </a:t>
            </a:r>
            <a:r>
              <a:rPr lang="tr-TR" sz="2300" b="1" dirty="0" err="1" smtClean="0">
                <a:hlinkClick r:id="rId4" tooltip="Kut (şehir)"/>
              </a:rPr>
              <a:t>Kut'ül</a:t>
            </a:r>
            <a:r>
              <a:rPr lang="tr-TR" sz="2300" b="1" dirty="0" smtClean="0">
                <a:hlinkClick r:id="rId4" tooltip="Kut (şehir)"/>
              </a:rPr>
              <a:t> </a:t>
            </a:r>
            <a:r>
              <a:rPr lang="tr-TR" sz="2300" b="1" dirty="0" err="1" smtClean="0">
                <a:hlinkClick r:id="rId4" tooltip="Kut (şehir)"/>
              </a:rPr>
              <a:t>Ammare</a:t>
            </a:r>
            <a:r>
              <a:rPr lang="tr-TR" sz="2300" b="1" dirty="0" smtClean="0"/>
              <a:t> şehri yakınlarında konuşlanmış İngiliz ve müttefiklerinin kuşatılmasıyla başlayan muharebe, kasabanın Osmanlı Ordusu tarafından ele geçirilmesi ve İngiliz birliklerinin tamamının esir alınmasıyla bitti.</a:t>
            </a:r>
          </a:p>
          <a:p>
            <a:r>
              <a:rPr lang="tr-TR" sz="2300" b="1" dirty="0" err="1" smtClean="0"/>
              <a:t>Kut'ül</a:t>
            </a:r>
            <a:r>
              <a:rPr lang="tr-TR" sz="2300" b="1" dirty="0" smtClean="0"/>
              <a:t> </a:t>
            </a:r>
            <a:r>
              <a:rPr lang="tr-TR" sz="2300" b="1" dirty="0" err="1" smtClean="0"/>
              <a:t>Ammare</a:t>
            </a:r>
            <a:r>
              <a:rPr lang="tr-TR" sz="2300" b="1" dirty="0" smtClean="0"/>
              <a:t>, Dicle Nehri kıyısında </a:t>
            </a:r>
            <a:r>
              <a:rPr lang="tr-TR" sz="2300" b="1" dirty="0" err="1" smtClean="0">
                <a:hlinkClick r:id="rId5" tooltip="Şattülarap"/>
              </a:rPr>
              <a:t>Şattülarap</a:t>
            </a:r>
            <a:r>
              <a:rPr lang="tr-TR" sz="2300" b="1" dirty="0" smtClean="0"/>
              <a:t> kanalı ile birleşen </a:t>
            </a:r>
            <a:r>
              <a:rPr lang="tr-TR" sz="2300" b="1" dirty="0" smtClean="0">
                <a:hlinkClick r:id="rId6" tooltip="Basra Körfezi"/>
              </a:rPr>
              <a:t>Basra Körfezi</a:t>
            </a:r>
            <a:r>
              <a:rPr lang="tr-TR" sz="2300" b="1" dirty="0" smtClean="0"/>
              <a:t>'nin 350 km kuzeyinde, </a:t>
            </a:r>
            <a:r>
              <a:rPr lang="tr-TR" sz="2300" b="1" dirty="0" smtClean="0">
                <a:hlinkClick r:id="rId7" tooltip="Bağdat"/>
              </a:rPr>
              <a:t>Bağdat</a:t>
            </a:r>
            <a:r>
              <a:rPr lang="tr-TR" sz="2300" b="1" dirty="0" smtClean="0"/>
              <a:t>'ın 170 km güneyinde bulunan bir kasabadır. </a:t>
            </a:r>
            <a:r>
              <a:rPr lang="tr-TR" sz="2300" b="1" dirty="0" smtClean="0">
                <a:hlinkClick r:id="rId8" tooltip="1915"/>
              </a:rPr>
              <a:t>1915</a:t>
            </a:r>
            <a:r>
              <a:rPr lang="tr-TR" sz="2300" b="1" dirty="0" smtClean="0"/>
              <a:t> yılı nüfus sayımına göre 6500 kişi bulunmaktaydı.</a:t>
            </a:r>
          </a:p>
          <a:p>
            <a:endParaRPr lang="tr-TR" sz="23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577330"/>
          </a:xfrm>
        </p:spPr>
        <p:txBody>
          <a:bodyPr>
            <a:normAutofit fontScale="90000"/>
          </a:bodyPr>
          <a:lstStyle/>
          <a:p>
            <a:r>
              <a:rPr lang="tr-TR" b="1" i="1" u="sng" dirty="0" smtClean="0"/>
              <a:t>İngilizlerin Selman-ı Pak'tan Kut'a Çekilişi</a:t>
            </a:r>
            <a:br>
              <a:rPr lang="tr-TR" b="1" i="1" u="sng" dirty="0" smtClean="0"/>
            </a:br>
            <a:endParaRPr lang="tr-TR" b="1" i="1" u="sng" dirty="0"/>
          </a:p>
        </p:txBody>
      </p:sp>
      <p:sp>
        <p:nvSpPr>
          <p:cNvPr id="3" name="2 İçerik Yer Tutucusu"/>
          <p:cNvSpPr>
            <a:spLocks noGrp="1"/>
          </p:cNvSpPr>
          <p:nvPr>
            <p:ph idx="1"/>
          </p:nvPr>
        </p:nvSpPr>
        <p:spPr/>
        <p:txBody>
          <a:bodyPr/>
          <a:lstStyle/>
          <a:p>
            <a:r>
              <a:rPr lang="tr-TR" dirty="0" smtClean="0"/>
              <a:t>Tümgeneral </a:t>
            </a:r>
            <a:r>
              <a:rPr lang="tr-TR" dirty="0" smtClean="0">
                <a:hlinkClick r:id="rId2" tooltip="Charles Vere Ferrers Townshend"/>
              </a:rPr>
              <a:t>Charles Vere </a:t>
            </a:r>
            <a:r>
              <a:rPr lang="tr-TR" dirty="0" err="1" smtClean="0">
                <a:hlinkClick r:id="rId2" tooltip="Charles Vere Ferrers Townshend"/>
              </a:rPr>
              <a:t>Ferrers</a:t>
            </a:r>
            <a:r>
              <a:rPr lang="tr-TR" dirty="0" smtClean="0">
                <a:hlinkClick r:id="rId2" tooltip="Charles Vere Ferrers Townshend"/>
              </a:rPr>
              <a:t> </a:t>
            </a:r>
            <a:r>
              <a:rPr lang="tr-TR" dirty="0" err="1" smtClean="0">
                <a:hlinkClick r:id="rId2" tooltip="Charles Vere Ferrers Townshend"/>
              </a:rPr>
              <a:t>Townshend</a:t>
            </a:r>
            <a:r>
              <a:rPr lang="tr-TR" dirty="0" smtClean="0"/>
              <a:t> komutasındaki İngiliz 6. </a:t>
            </a:r>
            <a:r>
              <a:rPr lang="tr-TR" dirty="0" err="1" smtClean="0"/>
              <a:t>Poona</a:t>
            </a:r>
            <a:r>
              <a:rPr lang="tr-TR" dirty="0" smtClean="0"/>
              <a:t> Tümeni (Hint Tümeni) </a:t>
            </a:r>
            <a:r>
              <a:rPr lang="tr-TR" dirty="0" smtClean="0">
                <a:hlinkClick r:id="rId3" tooltip="Bağdat"/>
              </a:rPr>
              <a:t>Bağdat</a:t>
            </a:r>
            <a:r>
              <a:rPr lang="tr-TR" dirty="0" smtClean="0"/>
              <a:t>'a ilerlemeye çalışırken </a:t>
            </a:r>
            <a:r>
              <a:rPr lang="tr-TR" dirty="0" smtClean="0">
                <a:hlinkClick r:id="rId4" tooltip="22 Kasım"/>
              </a:rPr>
              <a:t>22</a:t>
            </a:r>
            <a:r>
              <a:rPr lang="tr-TR" dirty="0" smtClean="0"/>
              <a:t>-</a:t>
            </a:r>
            <a:r>
              <a:rPr lang="tr-TR" dirty="0" smtClean="0">
                <a:hlinkClick r:id="rId5" tooltip="23 Kasım"/>
              </a:rPr>
              <a:t>23 Kasım</a:t>
            </a:r>
            <a:r>
              <a:rPr lang="tr-TR" dirty="0" smtClean="0"/>
              <a:t> </a:t>
            </a:r>
            <a:r>
              <a:rPr lang="tr-TR" dirty="0" smtClean="0">
                <a:hlinkClick r:id="rId6" tooltip="1915"/>
              </a:rPr>
              <a:t>1915</a:t>
            </a:r>
            <a:r>
              <a:rPr lang="tr-TR" dirty="0" smtClean="0"/>
              <a:t>'te </a:t>
            </a:r>
            <a:r>
              <a:rPr lang="tr-TR" dirty="0" smtClean="0">
                <a:hlinkClick r:id="rId7" tooltip="Selman-ı Pak Muharebesi"/>
              </a:rPr>
              <a:t>Selman-ı Pak Muharebesi</a:t>
            </a:r>
            <a:r>
              <a:rPr lang="tr-TR" dirty="0" smtClean="0"/>
              <a:t>'ni (</a:t>
            </a:r>
            <a:r>
              <a:rPr lang="tr-TR" dirty="0" err="1" smtClean="0"/>
              <a:t>Ctesiphon</a:t>
            </a:r>
            <a:r>
              <a:rPr lang="tr-TR" dirty="0" smtClean="0"/>
              <a:t>) kazanamayarak geri çekildi ve </a:t>
            </a:r>
            <a:r>
              <a:rPr lang="tr-TR" dirty="0" smtClean="0">
                <a:hlinkClick r:id="rId8" tooltip="3 Aralık"/>
              </a:rPr>
              <a:t>3 Aralık</a:t>
            </a:r>
            <a:r>
              <a:rPr lang="tr-TR" dirty="0" smtClean="0"/>
              <a:t>'ta Kut'a sığındı.</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i="1" u="sng" dirty="0" err="1" smtClean="0"/>
              <a:t>Goltz</a:t>
            </a:r>
            <a:r>
              <a:rPr lang="tr-TR" sz="3600" b="1" i="1" u="sng" dirty="0" smtClean="0"/>
              <a:t> Paşa'nın Bağdat'a gelişi ve Nurettin Bey birliklerinin ilerlemesi</a:t>
            </a:r>
            <a:br>
              <a:rPr lang="tr-TR" sz="3600" b="1" i="1" u="sng" dirty="0" smtClean="0"/>
            </a:br>
            <a:endParaRPr lang="tr-TR" sz="3600" b="1" i="1" u="sng" dirty="0"/>
          </a:p>
        </p:txBody>
      </p:sp>
      <p:sp>
        <p:nvSpPr>
          <p:cNvPr id="3" name="2 İçerik Yer Tutucusu"/>
          <p:cNvSpPr>
            <a:spLocks noGrp="1"/>
          </p:cNvSpPr>
          <p:nvPr>
            <p:ph idx="1"/>
          </p:nvPr>
        </p:nvSpPr>
        <p:spPr/>
        <p:txBody>
          <a:bodyPr/>
          <a:lstStyle/>
          <a:p>
            <a:r>
              <a:rPr lang="tr-TR" dirty="0" smtClean="0"/>
              <a:t>Yeni kurulan Osmanlı </a:t>
            </a:r>
            <a:r>
              <a:rPr lang="tr-TR" dirty="0" smtClean="0">
                <a:hlinkClick r:id="rId2" tooltip="6. Ordu (Osmanlı)"/>
              </a:rPr>
              <a:t>6. Ordusu</a:t>
            </a:r>
            <a:r>
              <a:rPr lang="tr-TR" dirty="0" smtClean="0"/>
              <a:t>'nun komutanlığına atanarak 5 Aralık'ta </a:t>
            </a:r>
            <a:r>
              <a:rPr lang="tr-TR" dirty="0" smtClean="0">
                <a:hlinkClick r:id="rId3" tooltip="Bağdat"/>
              </a:rPr>
              <a:t>Bağdat</a:t>
            </a:r>
            <a:r>
              <a:rPr lang="tr-TR" dirty="0" smtClean="0"/>
              <a:t>'a varan Mareşal </a:t>
            </a:r>
            <a:r>
              <a:rPr lang="tr-TR" dirty="0" err="1" smtClean="0">
                <a:hlinkClick r:id="rId4" tooltip="Colmar von der Goltz"/>
              </a:rPr>
              <a:t>Colmar</a:t>
            </a:r>
            <a:r>
              <a:rPr lang="tr-TR" dirty="0" smtClean="0">
                <a:hlinkClick r:id="rId4" tooltip="Colmar von der Goltz"/>
              </a:rPr>
              <a:t> </a:t>
            </a:r>
            <a:r>
              <a:rPr lang="tr-TR" dirty="0" err="1" smtClean="0">
                <a:hlinkClick r:id="rId4" tooltip="Colmar von der Goltz"/>
              </a:rPr>
              <a:t>Freiherr</a:t>
            </a:r>
            <a:r>
              <a:rPr lang="tr-TR" dirty="0" smtClean="0">
                <a:hlinkClick r:id="rId4" tooltip="Colmar von der Goltz"/>
              </a:rPr>
              <a:t> </a:t>
            </a:r>
            <a:r>
              <a:rPr lang="tr-TR" dirty="0" err="1" smtClean="0">
                <a:hlinkClick r:id="rId4" tooltip="Colmar von der Goltz"/>
              </a:rPr>
              <a:t>von</a:t>
            </a:r>
            <a:r>
              <a:rPr lang="tr-TR" dirty="0" smtClean="0">
                <a:hlinkClick r:id="rId4" tooltip="Colmar von der Goltz"/>
              </a:rPr>
              <a:t> der </a:t>
            </a:r>
            <a:r>
              <a:rPr lang="tr-TR" dirty="0" err="1" smtClean="0">
                <a:hlinkClick r:id="rId4" tooltip="Colmar von der Goltz"/>
              </a:rPr>
              <a:t>Goltz</a:t>
            </a:r>
            <a:r>
              <a:rPr lang="tr-TR" dirty="0" smtClean="0">
                <a:hlinkClick r:id="rId4" tooltip="Colmar von der Goltz"/>
              </a:rPr>
              <a:t> Paşa</a:t>
            </a:r>
            <a:r>
              <a:rPr lang="tr-TR" dirty="0" smtClean="0"/>
              <a:t>'nın emriyle </a:t>
            </a:r>
            <a:r>
              <a:rPr lang="tr-TR" dirty="0" smtClean="0">
                <a:hlinkClick r:id="rId5" tooltip="Irak"/>
              </a:rPr>
              <a:t>Irak</a:t>
            </a:r>
            <a:r>
              <a:rPr lang="tr-TR" dirty="0" smtClean="0"/>
              <a:t> ve Havalisi Komutanı Miralay (Albay) </a:t>
            </a:r>
            <a:r>
              <a:rPr lang="tr-TR" dirty="0" smtClean="0">
                <a:hlinkClick r:id="rId6" tooltip="Sakallı Nurettin Paşa"/>
              </a:rPr>
              <a:t>'Sakallı' Nurettin Bey</a:t>
            </a:r>
            <a:r>
              <a:rPr lang="tr-TR" dirty="0" smtClean="0"/>
              <a:t>'in birlikleri </a:t>
            </a:r>
            <a:r>
              <a:rPr lang="tr-TR" dirty="0" smtClean="0">
                <a:hlinkClick r:id="rId7" tooltip="27 Aralık"/>
              </a:rPr>
              <a:t>27 Aralık</a:t>
            </a:r>
            <a:r>
              <a:rPr lang="tr-TR" dirty="0" smtClean="0"/>
              <a:t>'ta Kut'u kuşattı.</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Kut1915.jpg"/>
          <p:cNvPicPr>
            <a:picLocks noGrp="1" noChangeAspect="1" noChangeArrowheads="1"/>
          </p:cNvPicPr>
          <p:nvPr>
            <p:ph idx="4294967295"/>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Mesopotamian_campaign_6th_Army_Siege_of_Kut.png"/>
          <p:cNvPicPr>
            <a:picLocks noChangeAspect="1" noChangeArrowheads="1"/>
          </p:cNvPicPr>
          <p:nvPr/>
        </p:nvPicPr>
        <p:blipFill>
          <a:blip r:embed="rId2" cstate="print"/>
          <a:srcRect/>
          <a:stretch>
            <a:fillRect/>
          </a:stretch>
        </p:blipFill>
        <p:spPr bwMode="auto">
          <a:xfrm>
            <a:off x="0" y="41148"/>
            <a:ext cx="9144000" cy="6775704"/>
          </a:xfrm>
          <a:prstGeom prst="rect">
            <a:avLst/>
          </a:prstGeom>
          <a:noFill/>
        </p:spPr>
      </p:pic>
      <p:sp>
        <p:nvSpPr>
          <p:cNvPr id="3" name="2 Başlık"/>
          <p:cNvSpPr>
            <a:spLocks noGrp="1"/>
          </p:cNvSpPr>
          <p:nvPr>
            <p:ph type="title"/>
          </p:nvPr>
        </p:nvSpPr>
        <p:spPr>
          <a:xfrm>
            <a:off x="457200" y="0"/>
            <a:ext cx="8229600" cy="1666526"/>
          </a:xfrm>
        </p:spPr>
        <p:txBody>
          <a:bodyPr/>
          <a:lstStyle/>
          <a:p>
            <a:r>
              <a:rPr lang="tr-TR" dirty="0" smtClean="0">
                <a:solidFill>
                  <a:schemeClr val="accent4">
                    <a:lumMod val="50000"/>
                  </a:schemeClr>
                </a:solidFill>
              </a:rPr>
              <a:t>İngilizlerin Kurtarma Girişimleri</a:t>
            </a:r>
            <a:endParaRPr lang="tr-TR" dirty="0">
              <a:solidFill>
                <a:schemeClr val="accent4">
                  <a:lumMod val="50000"/>
                </a:schemeClr>
              </a:solidFill>
            </a:endParaRPr>
          </a:p>
        </p:txBody>
      </p:sp>
      <p:sp>
        <p:nvSpPr>
          <p:cNvPr id="4" name="3 İçerik Yer Tutucusu"/>
          <p:cNvSpPr>
            <a:spLocks noGrp="1"/>
          </p:cNvSpPr>
          <p:nvPr>
            <p:ph idx="1"/>
          </p:nvPr>
        </p:nvSpPr>
        <p:spPr>
          <a:xfrm>
            <a:off x="457200" y="1340768"/>
            <a:ext cx="8229600" cy="5114040"/>
          </a:xfrm>
        </p:spPr>
        <p:txBody>
          <a:bodyPr>
            <a:noAutofit/>
          </a:bodyPr>
          <a:lstStyle/>
          <a:p>
            <a:r>
              <a:rPr lang="tr-TR" sz="2100" b="1" i="1" dirty="0" smtClean="0"/>
              <a:t>İngilizler Kut'u kurtarmak için General </a:t>
            </a:r>
            <a:r>
              <a:rPr lang="tr-TR" sz="2100" b="1" i="1" dirty="0" err="1" smtClean="0"/>
              <a:t>Aylmer</a:t>
            </a:r>
            <a:r>
              <a:rPr lang="tr-TR" sz="2100" b="1" i="1" dirty="0" smtClean="0"/>
              <a:t> komutasındaki </a:t>
            </a:r>
            <a:r>
              <a:rPr lang="tr-TR" sz="2100" b="1" i="1" dirty="0" err="1" smtClean="0"/>
              <a:t>Tigris</a:t>
            </a:r>
            <a:r>
              <a:rPr lang="tr-TR" sz="2100" b="1" i="1" dirty="0" smtClean="0"/>
              <a:t> (Dicle) Kolordusuyla hücuma geçtiyse de</a:t>
            </a:r>
            <a:r>
              <a:rPr lang="tr-TR" sz="2100" b="1" i="1" dirty="0" smtClean="0">
                <a:solidFill>
                  <a:schemeClr val="accent5">
                    <a:lumMod val="75000"/>
                  </a:schemeClr>
                </a:solidFill>
              </a:rPr>
              <a:t> </a:t>
            </a:r>
            <a:r>
              <a:rPr lang="tr-TR" sz="2100" b="1" i="1" dirty="0" smtClean="0">
                <a:solidFill>
                  <a:schemeClr val="accent5">
                    <a:lumMod val="75000"/>
                  </a:schemeClr>
                </a:solidFill>
                <a:hlinkClick r:id="rId3" tooltip="6 Ocak"/>
              </a:rPr>
              <a:t>6 Ocak</a:t>
            </a:r>
            <a:r>
              <a:rPr lang="tr-TR" sz="2100" b="1" i="1" dirty="0" smtClean="0">
                <a:solidFill>
                  <a:schemeClr val="accent5">
                    <a:lumMod val="75000"/>
                  </a:schemeClr>
                </a:solidFill>
              </a:rPr>
              <a:t> </a:t>
            </a:r>
            <a:r>
              <a:rPr lang="tr-TR" sz="2100" b="1" i="1" dirty="0" smtClean="0">
                <a:solidFill>
                  <a:schemeClr val="accent5">
                    <a:lumMod val="75000"/>
                  </a:schemeClr>
                </a:solidFill>
                <a:hlinkClick r:id="rId4" tooltip="1916"/>
              </a:rPr>
              <a:t>1916</a:t>
            </a:r>
            <a:r>
              <a:rPr lang="tr-TR" sz="2100" b="1" i="1" dirty="0" smtClean="0"/>
              <a:t> tarihli </a:t>
            </a:r>
            <a:r>
              <a:rPr lang="tr-TR" sz="2100" b="1" i="1" dirty="0" smtClean="0">
                <a:hlinkClick r:id="rId5" tooltip="Şeyh Saad Muharebesi (sayfa mevcut değil)"/>
              </a:rPr>
              <a:t>Şeyh </a:t>
            </a:r>
            <a:r>
              <a:rPr lang="tr-TR" sz="2100" b="1" i="1" dirty="0" err="1" smtClean="0">
                <a:hlinkClick r:id="rId5" tooltip="Şeyh Saad Muharebesi (sayfa mevcut değil)"/>
              </a:rPr>
              <a:t>Saad</a:t>
            </a:r>
            <a:r>
              <a:rPr lang="tr-TR" sz="2100" b="1" i="1" dirty="0" smtClean="0">
                <a:hlinkClick r:id="rId5" tooltip="Şeyh Saad Muharebesi (sayfa mevcut değil)"/>
              </a:rPr>
              <a:t> Muharebesi</a:t>
            </a:r>
            <a:r>
              <a:rPr lang="tr-TR" sz="2100" b="1" i="1" dirty="0" smtClean="0"/>
              <a:t>'nde 4.000 askerini kaybederek geri çekildi. Bu muharebede geri çekilme emrini veren 9. Kolordu Komutanı Miralay (Albay) </a:t>
            </a:r>
            <a:r>
              <a:rPr lang="tr-TR" sz="2100" b="1" i="1" dirty="0" smtClean="0">
                <a:hlinkClick r:id="rId6" tooltip="Sakallı Nurettin Paşa"/>
              </a:rPr>
              <a:t>'Sakallı' Nurettin Bey</a:t>
            </a:r>
            <a:r>
              <a:rPr lang="tr-TR" sz="2100" b="1" i="1" dirty="0" smtClean="0"/>
              <a:t> görevinden alındı ve yerine </a:t>
            </a:r>
            <a:r>
              <a:rPr lang="tr-TR" sz="2100" b="1" i="1" dirty="0" smtClean="0">
                <a:hlinkClick r:id="rId7" tooltip="Enver Paşa"/>
              </a:rPr>
              <a:t>Enver Paşa</a:t>
            </a:r>
            <a:r>
              <a:rPr lang="tr-TR" sz="2100" b="1" i="1" dirty="0" smtClean="0"/>
              <a:t>'nın kendisinden bir yaş küçük amcası olan </a:t>
            </a:r>
            <a:r>
              <a:rPr lang="tr-TR" sz="2100" b="1" i="1" dirty="0" smtClean="0">
                <a:hlinkClick r:id="rId8" tooltip="Mirliva"/>
              </a:rPr>
              <a:t>Mirliva</a:t>
            </a:r>
            <a:r>
              <a:rPr lang="tr-TR" sz="2100" b="1" i="1" dirty="0" smtClean="0"/>
              <a:t> </a:t>
            </a:r>
            <a:r>
              <a:rPr lang="tr-TR" sz="2100" b="1" i="1" dirty="0" smtClean="0">
                <a:hlinkClick r:id="rId9" tooltip="Halil Kut"/>
              </a:rPr>
              <a:t>Halil Paşa</a:t>
            </a:r>
            <a:r>
              <a:rPr lang="tr-TR" sz="2100" b="1" i="1" dirty="0" smtClean="0"/>
              <a:t> (Kut) getirildi.</a:t>
            </a:r>
          </a:p>
          <a:p>
            <a:r>
              <a:rPr lang="tr-TR" sz="2100" b="1" i="1" dirty="0" smtClean="0"/>
              <a:t>İngiliz Ordusu, </a:t>
            </a:r>
            <a:r>
              <a:rPr lang="tr-TR" sz="2100" b="1" i="1" dirty="0" smtClean="0">
                <a:hlinkClick r:id="rId10" tooltip="13 Ocak"/>
              </a:rPr>
              <a:t>13 Ocak</a:t>
            </a:r>
            <a:r>
              <a:rPr lang="tr-TR" sz="2100" b="1" i="1" dirty="0" smtClean="0"/>
              <a:t> </a:t>
            </a:r>
            <a:r>
              <a:rPr lang="tr-TR" sz="2100" b="1" i="1" dirty="0" smtClean="0">
                <a:hlinkClick r:id="rId4" tooltip="1916"/>
              </a:rPr>
              <a:t>1916</a:t>
            </a:r>
            <a:r>
              <a:rPr lang="tr-TR" sz="2100" b="1" i="1" dirty="0" smtClean="0"/>
              <a:t> tarihli </a:t>
            </a:r>
            <a:r>
              <a:rPr lang="tr-TR" sz="2100" b="1" i="1" dirty="0" smtClean="0">
                <a:hlinkClick r:id="rId11" tooltip="Vadi Muharebesi (sayfa mevcut değil)"/>
              </a:rPr>
              <a:t>Vadi Muharebesi</a:t>
            </a:r>
            <a:r>
              <a:rPr lang="tr-TR" sz="2100" b="1" i="1" dirty="0" smtClean="0"/>
              <a:t>'nde 1.600, </a:t>
            </a:r>
            <a:r>
              <a:rPr lang="tr-TR" sz="2100" b="1" i="1" dirty="0" smtClean="0">
                <a:hlinkClick r:id="rId12" tooltip="21 Ocak"/>
              </a:rPr>
              <a:t>21 Ocak</a:t>
            </a:r>
            <a:r>
              <a:rPr lang="tr-TR" sz="2100" b="1" i="1" dirty="0" smtClean="0"/>
              <a:t> </a:t>
            </a:r>
            <a:r>
              <a:rPr lang="tr-TR" sz="2100" b="1" i="1" dirty="0" err="1" smtClean="0">
                <a:hlinkClick r:id="rId13" tooltip="Hannah Muharebesi (sayfa mevcut değil)"/>
              </a:rPr>
              <a:t>Hannah</a:t>
            </a:r>
            <a:r>
              <a:rPr lang="tr-TR" sz="2100" b="1" i="1" dirty="0" smtClean="0">
                <a:hlinkClick r:id="rId13" tooltip="Hannah Muharebesi (sayfa mevcut değil)"/>
              </a:rPr>
              <a:t> Muharebesi</a:t>
            </a:r>
            <a:r>
              <a:rPr lang="tr-TR" sz="2100" b="1" i="1" dirty="0" smtClean="0"/>
              <a:t>'nde 2.700 askeri kaybederek geri püskürtüldü. İngilizler Mart başında tekrar taarruza geçti. Ancak </a:t>
            </a:r>
            <a:r>
              <a:rPr lang="tr-TR" sz="2100" b="1" i="1" dirty="0" smtClean="0">
                <a:hlinkClick r:id="rId14" tooltip="8 Mart"/>
              </a:rPr>
              <a:t>8 Mart</a:t>
            </a:r>
            <a:r>
              <a:rPr lang="tr-TR" sz="2100" b="1" i="1" dirty="0" smtClean="0"/>
              <a:t> </a:t>
            </a:r>
            <a:r>
              <a:rPr lang="tr-TR" sz="2100" b="1" i="1" dirty="0" smtClean="0">
                <a:hlinkClick r:id="rId4" tooltip="1916"/>
              </a:rPr>
              <a:t>1916</a:t>
            </a:r>
            <a:r>
              <a:rPr lang="tr-TR" sz="2100" b="1" i="1" dirty="0" smtClean="0"/>
              <a:t>'da </a:t>
            </a:r>
            <a:r>
              <a:rPr lang="tr-TR" sz="2100" b="1" i="1" dirty="0" err="1" smtClean="0"/>
              <a:t>Sabis</a:t>
            </a:r>
            <a:r>
              <a:rPr lang="tr-TR" sz="2100" b="1" i="1" dirty="0" smtClean="0"/>
              <a:t> (</a:t>
            </a:r>
            <a:r>
              <a:rPr lang="tr-TR" sz="2100" b="1" i="1" dirty="0" err="1" smtClean="0"/>
              <a:t>Dujaila</a:t>
            </a:r>
            <a:r>
              <a:rPr lang="tr-TR" sz="2100" b="1" i="1" dirty="0" smtClean="0"/>
              <a:t>) mevkiinde Miralay (Albay) </a:t>
            </a:r>
            <a:r>
              <a:rPr lang="tr-TR" sz="2100" b="1" i="1" dirty="0" smtClean="0">
                <a:hlinkClick r:id="rId15" tooltip="Ali İhsan Sabis"/>
              </a:rPr>
              <a:t>Ali İhsan Bey</a:t>
            </a:r>
            <a:r>
              <a:rPr lang="tr-TR" sz="2100" b="1" i="1" dirty="0" smtClean="0"/>
              <a:t> (</a:t>
            </a:r>
            <a:r>
              <a:rPr lang="tr-TR" sz="2100" b="1" i="1" dirty="0" err="1" smtClean="0"/>
              <a:t>Sabis</a:t>
            </a:r>
            <a:r>
              <a:rPr lang="tr-TR" sz="2100" b="1" i="1" dirty="0" smtClean="0"/>
              <a:t>) komutasındaki 13. Kolordu'ya hücum ettiyse de 3.500 asker kaybederek geri çekildi. Bu yenilgiden dolayı General </a:t>
            </a:r>
            <a:r>
              <a:rPr lang="tr-TR" sz="2100" b="1" i="1" dirty="0" err="1" smtClean="0"/>
              <a:t>Aylmer</a:t>
            </a:r>
            <a:r>
              <a:rPr lang="tr-TR" sz="2100" b="1" i="1" dirty="0" smtClean="0"/>
              <a:t> azledilerek yerine General </a:t>
            </a:r>
            <a:r>
              <a:rPr lang="tr-TR" sz="2100" b="1" i="1" dirty="0" err="1" smtClean="0"/>
              <a:t>Gorringe</a:t>
            </a:r>
            <a:r>
              <a:rPr lang="tr-TR" sz="2100" b="1" i="1" dirty="0" smtClean="0"/>
              <a:t> getirildi.</a:t>
            </a:r>
          </a:p>
          <a:p>
            <a:endParaRPr lang="tr-TR" sz="2100" b="1" i="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80</TotalTime>
  <Words>776</Words>
  <Application>Microsoft Office PowerPoint</Application>
  <PresentationFormat>Ekran Gösterisi (4:3)</PresentationFormat>
  <Paragraphs>70</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Canlı</vt:lpstr>
      <vt:lpstr>KUT’ÜL AMMARE</vt:lpstr>
      <vt:lpstr>KUT(ŞEHİR) NEREDEDİR?</vt:lpstr>
      <vt:lpstr>DEVAMI…</vt:lpstr>
      <vt:lpstr>Slayt 4</vt:lpstr>
      <vt:lpstr>KUT’ÜL  AMMARE NEDİR?</vt:lpstr>
      <vt:lpstr>İngilizlerin Selman-ı Pak'tan Kut'a Çekilişi </vt:lpstr>
      <vt:lpstr>Goltz Paşa'nın Bağdat'a gelişi ve Nurettin Bey birliklerinin ilerlemesi </vt:lpstr>
      <vt:lpstr>Slayt 8</vt:lpstr>
      <vt:lpstr>İngilizlerin Kurtarma Girişimleri</vt:lpstr>
      <vt:lpstr>İngilizlerin Teslimi </vt:lpstr>
      <vt:lpstr>DEVAMI…</vt:lpstr>
      <vt:lpstr>KAYIPLAR</vt:lpstr>
      <vt:lpstr>İngiliz tarihçisi James MorriS</vt:lpstr>
      <vt:lpstr>Bunun Üzerine:</vt:lpstr>
      <vt:lpstr>Slayt 15</vt:lpstr>
      <vt:lpstr>Neden Unutuldu?</vt:lpstr>
      <vt:lpstr>Devamı…</vt:lpstr>
      <vt:lpstr>Devamı…</vt:lpstr>
      <vt:lpstr>Devamı…</vt:lpstr>
      <vt:lpstr>Devamı…</vt:lpstr>
      <vt:lpstr>Neden Unutturuldu?</vt:lpstr>
      <vt:lpstr>Alınan esirlerin listesi:</vt:lpstr>
      <vt:lpstr>‘’YENİLGİ’’</vt:lpstr>
      <vt:lpstr>ANLIYORUZ Kİ…!!!</vt:lpstr>
      <vt:lpstr>RESİMLER</vt:lpstr>
      <vt:lpstr>Slayt 26</vt:lpstr>
      <vt:lpstr>Slayt 27</vt:lpstr>
      <vt:lpstr>Slayt 28</vt:lpstr>
      <vt:lpstr>Irak Cephesi’nde, Kut-ül Amare’de, Halil Paşa (Kut) tarafından tutsak alınan Major-General Sir Charles Vere Ferrers Townshend , dört generali ve kurmay subayları ile Kut Kahramanı Halil Paşa</vt:lpstr>
      <vt:lpstr>KAYNAKÇA</vt:lpstr>
      <vt:lpstr>HAZIRLAYAN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KUT’ÜL AMMARE</dc:title>
  <dc:creator>asus</dc:creator>
  <cp:lastModifiedBy>asus</cp:lastModifiedBy>
  <cp:revision>9</cp:revision>
  <dcterms:created xsi:type="dcterms:W3CDTF">2015-04-13T15:29:40Z</dcterms:created>
  <dcterms:modified xsi:type="dcterms:W3CDTF">2015-04-13T16:51:28Z</dcterms:modified>
</cp:coreProperties>
</file>